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Lst>
  <p:sldSz cy="5143500" cx="9144000"/>
  <p:notesSz cx="6858000" cy="9144000"/>
  <p:embeddedFontLst>
    <p:embeddedFont>
      <p:font typeface="Roboto Thin"/>
      <p:regular r:id="rId17"/>
      <p:bold r:id="rId18"/>
      <p:italic r:id="rId19"/>
      <p:boldItalic r:id="rId20"/>
    </p:embeddedFont>
    <p:embeddedFont>
      <p:font typeface="Caveat"/>
      <p:regular r:id="rId21"/>
      <p:bold r:id="rId22"/>
    </p:embeddedFont>
    <p:embeddedFont>
      <p:font typeface="Roboto Medium"/>
      <p:regular r:id="rId23"/>
      <p:bold r:id="rId24"/>
      <p:italic r:id="rId25"/>
      <p:boldItalic r:id="rId26"/>
    </p:embeddedFont>
    <p:embeddedFont>
      <p:font typeface="Roboto"/>
      <p:regular r:id="rId27"/>
      <p:bold r:id="rId28"/>
      <p:italic r:id="rId29"/>
      <p:boldItalic r:id="rId30"/>
    </p:embeddedFont>
    <p:embeddedFont>
      <p:font typeface="Playfair Display"/>
      <p:regular r:id="rId31"/>
      <p:bold r:id="rId32"/>
      <p:italic r:id="rId33"/>
      <p:boldItalic r:id="rId34"/>
    </p:embeddedFont>
    <p:embeddedFont>
      <p:font typeface="Montserrat"/>
      <p:regular r:id="rId35"/>
      <p:bold r:id="rId36"/>
      <p:italic r:id="rId37"/>
      <p:boldItalic r:id="rId38"/>
    </p:embeddedFont>
    <p:embeddedFont>
      <p:font typeface="Oswald"/>
      <p:regular r:id="rId39"/>
      <p:bold r:id="rId40"/>
    </p:embeddedFont>
    <p:embeddedFont>
      <p:font typeface="Caveat SemiBold"/>
      <p:regular r:id="rId41"/>
      <p:bold r:id="rId4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Oswald-bold.fntdata"/><Relationship Id="rId20" Type="http://schemas.openxmlformats.org/officeDocument/2006/relationships/font" Target="fonts/RobotoThin-boldItalic.fntdata"/><Relationship Id="rId42" Type="http://schemas.openxmlformats.org/officeDocument/2006/relationships/font" Target="fonts/CaveatSemiBold-bold.fntdata"/><Relationship Id="rId41" Type="http://schemas.openxmlformats.org/officeDocument/2006/relationships/font" Target="fonts/CaveatSemiBold-regular.fntdata"/><Relationship Id="rId22" Type="http://schemas.openxmlformats.org/officeDocument/2006/relationships/font" Target="fonts/Caveat-bold.fntdata"/><Relationship Id="rId21" Type="http://schemas.openxmlformats.org/officeDocument/2006/relationships/font" Target="fonts/Caveat-regular.fntdata"/><Relationship Id="rId24" Type="http://schemas.openxmlformats.org/officeDocument/2006/relationships/font" Target="fonts/RobotoMedium-bold.fntdata"/><Relationship Id="rId23" Type="http://schemas.openxmlformats.org/officeDocument/2006/relationships/font" Target="fonts/RobotoMedium-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obotoMedium-boldItalic.fntdata"/><Relationship Id="rId25" Type="http://schemas.openxmlformats.org/officeDocument/2006/relationships/font" Target="fonts/RobotoMedium-italic.fntdata"/><Relationship Id="rId28" Type="http://schemas.openxmlformats.org/officeDocument/2006/relationships/font" Target="fonts/Roboto-bold.fntdata"/><Relationship Id="rId27" Type="http://schemas.openxmlformats.org/officeDocument/2006/relationships/font" Target="fonts/Roboto-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oboto-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PlayfairDisplay-regular.fntdata"/><Relationship Id="rId30" Type="http://schemas.openxmlformats.org/officeDocument/2006/relationships/font" Target="fonts/Roboto-boldItalic.fntdata"/><Relationship Id="rId11" Type="http://schemas.openxmlformats.org/officeDocument/2006/relationships/slide" Target="slides/slide6.xml"/><Relationship Id="rId33" Type="http://schemas.openxmlformats.org/officeDocument/2006/relationships/font" Target="fonts/PlayfairDisplay-italic.fntdata"/><Relationship Id="rId10" Type="http://schemas.openxmlformats.org/officeDocument/2006/relationships/slide" Target="slides/slide5.xml"/><Relationship Id="rId32" Type="http://schemas.openxmlformats.org/officeDocument/2006/relationships/font" Target="fonts/PlayfairDisplay-bold.fntdata"/><Relationship Id="rId13" Type="http://schemas.openxmlformats.org/officeDocument/2006/relationships/slide" Target="slides/slide8.xml"/><Relationship Id="rId35" Type="http://schemas.openxmlformats.org/officeDocument/2006/relationships/font" Target="fonts/Montserrat-regular.fntdata"/><Relationship Id="rId12" Type="http://schemas.openxmlformats.org/officeDocument/2006/relationships/slide" Target="slides/slide7.xml"/><Relationship Id="rId34" Type="http://schemas.openxmlformats.org/officeDocument/2006/relationships/font" Target="fonts/PlayfairDisplay-boldItalic.fntdata"/><Relationship Id="rId15" Type="http://schemas.openxmlformats.org/officeDocument/2006/relationships/slide" Target="slides/slide10.xml"/><Relationship Id="rId37" Type="http://schemas.openxmlformats.org/officeDocument/2006/relationships/font" Target="fonts/Montserrat-italic.fntdata"/><Relationship Id="rId14" Type="http://schemas.openxmlformats.org/officeDocument/2006/relationships/slide" Target="slides/slide9.xml"/><Relationship Id="rId36" Type="http://schemas.openxmlformats.org/officeDocument/2006/relationships/font" Target="fonts/Montserrat-bold.fntdata"/><Relationship Id="rId17" Type="http://schemas.openxmlformats.org/officeDocument/2006/relationships/font" Target="fonts/RobotoThin-regular.fntdata"/><Relationship Id="rId39" Type="http://schemas.openxmlformats.org/officeDocument/2006/relationships/font" Target="fonts/Oswald-regular.fntdata"/><Relationship Id="rId16" Type="http://schemas.openxmlformats.org/officeDocument/2006/relationships/slide" Target="slides/slide11.xml"/><Relationship Id="rId38" Type="http://schemas.openxmlformats.org/officeDocument/2006/relationships/font" Target="fonts/Montserrat-boldItalic.fntdata"/><Relationship Id="rId19" Type="http://schemas.openxmlformats.org/officeDocument/2006/relationships/font" Target="fonts/RobotoThin-italic.fntdata"/><Relationship Id="rId18" Type="http://schemas.openxmlformats.org/officeDocument/2006/relationships/font" Target="fonts/RobotoThin-bold.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 name="Shape 54"/>
        <p:cNvGrpSpPr/>
        <p:nvPr/>
      </p:nvGrpSpPr>
      <p:grpSpPr>
        <a:xfrm>
          <a:off x="0" y="0"/>
          <a:ext cx="0" cy="0"/>
          <a:chOff x="0" y="0"/>
          <a:chExt cx="0" cy="0"/>
        </a:xfrm>
      </p:grpSpPr>
      <p:sp>
        <p:nvSpPr>
          <p:cNvPr id="55" name="Google Shape;55;gc6f75fce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 name="Google Shape;56;gc6f75fce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c6f75fceb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c6f75fceb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c6f75fceb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c6f75fceb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gc6f75fceb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gc6f75fceb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c6f75fceb_0_2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c6f75fceb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c6f75fceb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c6f75fceb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c6f75fceb_0_1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c6f75fceb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11586e7bbcf_0_1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11586e7bbcf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1154524ac5e_0_50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1154524ac5e_0_5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1154524ac5e_0_51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1154524ac5e_0_5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1154524ac5e_0_52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1154524ac5e_0_5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p2"/>
          <p:cNvSpPr/>
          <p:nvPr/>
        </p:nvSpPr>
        <p:spPr>
          <a:xfrm>
            <a:off x="4286250" y="0"/>
            <a:ext cx="723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a:off x="4358475" y="0"/>
            <a:ext cx="38532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ph type="ctrTitle"/>
          </p:nvPr>
        </p:nvSpPr>
        <p:spPr>
          <a:xfrm>
            <a:off x="344250" y="1403850"/>
            <a:ext cx="8455500" cy="2146800"/>
          </a:xfrm>
          <a:prstGeom prst="rect">
            <a:avLst/>
          </a:prstGeom>
          <a:solidFill>
            <a:srgbClr val="FFFFFF"/>
          </a:solidFill>
        </p:spPr>
        <p:txBody>
          <a:bodyPr anchorCtr="0" anchor="ctr" bIns="91425" lIns="91425" spcFirstLastPara="1" rIns="91425" wrap="square" tIns="91425">
            <a:normAutofit/>
          </a:bodyPr>
          <a:lstStyle>
            <a:lvl1pPr lvl="0" algn="ctr">
              <a:spcBef>
                <a:spcPts val="0"/>
              </a:spcBef>
              <a:spcAft>
                <a:spcPts val="0"/>
              </a:spcAft>
              <a:buSzPts val="6800"/>
              <a:buFont typeface="Playfair Display"/>
              <a:buNone/>
              <a:defRPr b="1" sz="6800">
                <a:latin typeface="Playfair Display"/>
                <a:ea typeface="Playfair Display"/>
                <a:cs typeface="Playfair Display"/>
                <a:sym typeface="Playfair Display"/>
              </a:defRPr>
            </a:lvl1pPr>
            <a:lvl2pPr lvl="1" algn="ctr">
              <a:spcBef>
                <a:spcPts val="0"/>
              </a:spcBef>
              <a:spcAft>
                <a:spcPts val="0"/>
              </a:spcAft>
              <a:buSzPts val="6800"/>
              <a:buFont typeface="Playfair Display"/>
              <a:buNone/>
              <a:defRPr b="1" sz="6800">
                <a:latin typeface="Playfair Display"/>
                <a:ea typeface="Playfair Display"/>
                <a:cs typeface="Playfair Display"/>
                <a:sym typeface="Playfair Display"/>
              </a:defRPr>
            </a:lvl2pPr>
            <a:lvl3pPr lvl="2" algn="ctr">
              <a:spcBef>
                <a:spcPts val="0"/>
              </a:spcBef>
              <a:spcAft>
                <a:spcPts val="0"/>
              </a:spcAft>
              <a:buSzPts val="6800"/>
              <a:buFont typeface="Playfair Display"/>
              <a:buNone/>
              <a:defRPr b="1" sz="6800">
                <a:latin typeface="Playfair Display"/>
                <a:ea typeface="Playfair Display"/>
                <a:cs typeface="Playfair Display"/>
                <a:sym typeface="Playfair Display"/>
              </a:defRPr>
            </a:lvl3pPr>
            <a:lvl4pPr lvl="3" algn="ctr">
              <a:spcBef>
                <a:spcPts val="0"/>
              </a:spcBef>
              <a:spcAft>
                <a:spcPts val="0"/>
              </a:spcAft>
              <a:buSzPts val="6800"/>
              <a:buFont typeface="Playfair Display"/>
              <a:buNone/>
              <a:defRPr b="1" sz="6800">
                <a:latin typeface="Playfair Display"/>
                <a:ea typeface="Playfair Display"/>
                <a:cs typeface="Playfair Display"/>
                <a:sym typeface="Playfair Display"/>
              </a:defRPr>
            </a:lvl4pPr>
            <a:lvl5pPr lvl="4" algn="ctr">
              <a:spcBef>
                <a:spcPts val="0"/>
              </a:spcBef>
              <a:spcAft>
                <a:spcPts val="0"/>
              </a:spcAft>
              <a:buSzPts val="6800"/>
              <a:buFont typeface="Playfair Display"/>
              <a:buNone/>
              <a:defRPr b="1" sz="6800">
                <a:latin typeface="Playfair Display"/>
                <a:ea typeface="Playfair Display"/>
                <a:cs typeface="Playfair Display"/>
                <a:sym typeface="Playfair Display"/>
              </a:defRPr>
            </a:lvl5pPr>
            <a:lvl6pPr lvl="5" algn="ctr">
              <a:spcBef>
                <a:spcPts val="0"/>
              </a:spcBef>
              <a:spcAft>
                <a:spcPts val="0"/>
              </a:spcAft>
              <a:buSzPts val="6800"/>
              <a:buFont typeface="Playfair Display"/>
              <a:buNone/>
              <a:defRPr b="1" sz="6800">
                <a:latin typeface="Playfair Display"/>
                <a:ea typeface="Playfair Display"/>
                <a:cs typeface="Playfair Display"/>
                <a:sym typeface="Playfair Display"/>
              </a:defRPr>
            </a:lvl6pPr>
            <a:lvl7pPr lvl="6" algn="ctr">
              <a:spcBef>
                <a:spcPts val="0"/>
              </a:spcBef>
              <a:spcAft>
                <a:spcPts val="0"/>
              </a:spcAft>
              <a:buSzPts val="6800"/>
              <a:buFont typeface="Playfair Display"/>
              <a:buNone/>
              <a:defRPr b="1" sz="6800">
                <a:latin typeface="Playfair Display"/>
                <a:ea typeface="Playfair Display"/>
                <a:cs typeface="Playfair Display"/>
                <a:sym typeface="Playfair Display"/>
              </a:defRPr>
            </a:lvl7pPr>
            <a:lvl8pPr lvl="7" algn="ctr">
              <a:spcBef>
                <a:spcPts val="0"/>
              </a:spcBef>
              <a:spcAft>
                <a:spcPts val="0"/>
              </a:spcAft>
              <a:buSzPts val="6800"/>
              <a:buFont typeface="Playfair Display"/>
              <a:buNone/>
              <a:defRPr b="1" sz="6800">
                <a:latin typeface="Playfair Display"/>
                <a:ea typeface="Playfair Display"/>
                <a:cs typeface="Playfair Display"/>
                <a:sym typeface="Playfair Display"/>
              </a:defRPr>
            </a:lvl8pPr>
            <a:lvl9pPr lvl="8" algn="ctr">
              <a:spcBef>
                <a:spcPts val="0"/>
              </a:spcBef>
              <a:spcAft>
                <a:spcPts val="0"/>
              </a:spcAft>
              <a:buSzPts val="6800"/>
              <a:buFont typeface="Playfair Display"/>
              <a:buNone/>
              <a:defRPr b="1" sz="6800">
                <a:latin typeface="Playfair Display"/>
                <a:ea typeface="Playfair Display"/>
                <a:cs typeface="Playfair Display"/>
                <a:sym typeface="Playfair Display"/>
              </a:defRPr>
            </a:lvl9pPr>
          </a:lstStyle>
          <a:p/>
        </p:txBody>
      </p:sp>
      <p:sp>
        <p:nvSpPr>
          <p:cNvPr id="13" name="Google Shape;13;p2"/>
          <p:cNvSpPr txBox="1"/>
          <p:nvPr>
            <p:ph idx="1" type="subTitle"/>
          </p:nvPr>
        </p:nvSpPr>
        <p:spPr>
          <a:xfrm>
            <a:off x="344250" y="3550650"/>
            <a:ext cx="4910100" cy="577800"/>
          </a:xfrm>
          <a:prstGeom prst="rect">
            <a:avLst/>
          </a:prstGeom>
          <a:solidFill>
            <a:schemeClr val="dk2"/>
          </a:solidFill>
        </p:spPr>
        <p:txBody>
          <a:bodyPr anchorCtr="0" anchor="ctr" bIns="91425" lIns="91425" spcFirstLastPara="1" rIns="91425" wrap="square" tIns="91425">
            <a:normAutofit/>
          </a:bodyPr>
          <a:lstStyle>
            <a:lvl1pPr lvl="0">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1pPr>
            <a:lvl2pPr lvl="1">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2pPr>
            <a:lvl3pPr lvl="2">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3pPr>
            <a:lvl4pPr lvl="3">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4pPr>
            <a:lvl5pPr lvl="4">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5pPr>
            <a:lvl6pPr lvl="5">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6pPr>
            <a:lvl7pPr lvl="6">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7pPr>
            <a:lvl8pPr lvl="7">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8pPr>
            <a:lvl9pPr lvl="8">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9pPr>
          </a:lstStyle>
          <a:p/>
        </p:txBody>
      </p:sp>
      <p:sp>
        <p:nvSpPr>
          <p:cNvPr id="14" name="Google Shape;14;p2"/>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8" name="Shape 48"/>
        <p:cNvGrpSpPr/>
        <p:nvPr/>
      </p:nvGrpSpPr>
      <p:grpSpPr>
        <a:xfrm>
          <a:off x="0" y="0"/>
          <a:ext cx="0" cy="0"/>
          <a:chOff x="0" y="0"/>
          <a:chExt cx="0" cy="0"/>
        </a:xfrm>
      </p:grpSpPr>
      <p:sp>
        <p:nvSpPr>
          <p:cNvPr id="49" name="Google Shape;49;p11"/>
          <p:cNvSpPr txBox="1"/>
          <p:nvPr>
            <p:ph hasCustomPrompt="1" type="title"/>
          </p:nvPr>
        </p:nvSpPr>
        <p:spPr>
          <a:xfrm>
            <a:off x="311700" y="999925"/>
            <a:ext cx="8520600" cy="2146200"/>
          </a:xfrm>
          <a:prstGeom prst="rect">
            <a:avLst/>
          </a:prstGeom>
        </p:spPr>
        <p:txBody>
          <a:bodyPr anchorCtr="0" anchor="b" bIns="91425" lIns="91425" spcFirstLastPara="1" rIns="91425" wrap="square" tIns="91425">
            <a:normAutofit/>
          </a:bodyPr>
          <a:lstStyle>
            <a:lvl1pPr lvl="0" algn="ctr">
              <a:spcBef>
                <a:spcPts val="0"/>
              </a:spcBef>
              <a:spcAft>
                <a:spcPts val="0"/>
              </a:spcAft>
              <a:buSzPts val="14000"/>
              <a:buFont typeface="Montserrat"/>
              <a:buNone/>
              <a:defRPr sz="14000">
                <a:latin typeface="Montserrat"/>
                <a:ea typeface="Montserrat"/>
                <a:cs typeface="Montserrat"/>
                <a:sym typeface="Montserrat"/>
              </a:defRPr>
            </a:lvl1pPr>
            <a:lvl2pPr lvl="1" algn="ctr">
              <a:spcBef>
                <a:spcPts val="0"/>
              </a:spcBef>
              <a:spcAft>
                <a:spcPts val="0"/>
              </a:spcAft>
              <a:buSzPts val="14000"/>
              <a:buFont typeface="Montserrat"/>
              <a:buNone/>
              <a:defRPr sz="14000">
                <a:latin typeface="Montserrat"/>
                <a:ea typeface="Montserrat"/>
                <a:cs typeface="Montserrat"/>
                <a:sym typeface="Montserrat"/>
              </a:defRPr>
            </a:lvl2pPr>
            <a:lvl3pPr lvl="2" algn="ctr">
              <a:spcBef>
                <a:spcPts val="0"/>
              </a:spcBef>
              <a:spcAft>
                <a:spcPts val="0"/>
              </a:spcAft>
              <a:buSzPts val="14000"/>
              <a:buFont typeface="Montserrat"/>
              <a:buNone/>
              <a:defRPr sz="14000">
                <a:latin typeface="Montserrat"/>
                <a:ea typeface="Montserrat"/>
                <a:cs typeface="Montserrat"/>
                <a:sym typeface="Montserrat"/>
              </a:defRPr>
            </a:lvl3pPr>
            <a:lvl4pPr lvl="3" algn="ctr">
              <a:spcBef>
                <a:spcPts val="0"/>
              </a:spcBef>
              <a:spcAft>
                <a:spcPts val="0"/>
              </a:spcAft>
              <a:buSzPts val="14000"/>
              <a:buFont typeface="Montserrat"/>
              <a:buNone/>
              <a:defRPr sz="14000">
                <a:latin typeface="Montserrat"/>
                <a:ea typeface="Montserrat"/>
                <a:cs typeface="Montserrat"/>
                <a:sym typeface="Montserrat"/>
              </a:defRPr>
            </a:lvl4pPr>
            <a:lvl5pPr lvl="4" algn="ctr">
              <a:spcBef>
                <a:spcPts val="0"/>
              </a:spcBef>
              <a:spcAft>
                <a:spcPts val="0"/>
              </a:spcAft>
              <a:buSzPts val="14000"/>
              <a:buFont typeface="Montserrat"/>
              <a:buNone/>
              <a:defRPr sz="14000">
                <a:latin typeface="Montserrat"/>
                <a:ea typeface="Montserrat"/>
                <a:cs typeface="Montserrat"/>
                <a:sym typeface="Montserrat"/>
              </a:defRPr>
            </a:lvl5pPr>
            <a:lvl6pPr lvl="5" algn="ctr">
              <a:spcBef>
                <a:spcPts val="0"/>
              </a:spcBef>
              <a:spcAft>
                <a:spcPts val="0"/>
              </a:spcAft>
              <a:buSzPts val="14000"/>
              <a:buFont typeface="Montserrat"/>
              <a:buNone/>
              <a:defRPr sz="14000">
                <a:latin typeface="Montserrat"/>
                <a:ea typeface="Montserrat"/>
                <a:cs typeface="Montserrat"/>
                <a:sym typeface="Montserrat"/>
              </a:defRPr>
            </a:lvl6pPr>
            <a:lvl7pPr lvl="6" algn="ctr">
              <a:spcBef>
                <a:spcPts val="0"/>
              </a:spcBef>
              <a:spcAft>
                <a:spcPts val="0"/>
              </a:spcAft>
              <a:buSzPts val="14000"/>
              <a:buFont typeface="Montserrat"/>
              <a:buNone/>
              <a:defRPr sz="14000">
                <a:latin typeface="Montserrat"/>
                <a:ea typeface="Montserrat"/>
                <a:cs typeface="Montserrat"/>
                <a:sym typeface="Montserrat"/>
              </a:defRPr>
            </a:lvl7pPr>
            <a:lvl8pPr lvl="7" algn="ctr">
              <a:spcBef>
                <a:spcPts val="0"/>
              </a:spcBef>
              <a:spcAft>
                <a:spcPts val="0"/>
              </a:spcAft>
              <a:buSzPts val="14000"/>
              <a:buFont typeface="Montserrat"/>
              <a:buNone/>
              <a:defRPr sz="14000">
                <a:latin typeface="Montserrat"/>
                <a:ea typeface="Montserrat"/>
                <a:cs typeface="Montserrat"/>
                <a:sym typeface="Montserrat"/>
              </a:defRPr>
            </a:lvl8pPr>
            <a:lvl9pPr lvl="8" algn="ctr">
              <a:spcBef>
                <a:spcPts val="0"/>
              </a:spcBef>
              <a:spcAft>
                <a:spcPts val="0"/>
              </a:spcAft>
              <a:buSzPts val="14000"/>
              <a:buFont typeface="Montserrat"/>
              <a:buNone/>
              <a:defRPr sz="14000">
                <a:latin typeface="Montserrat"/>
                <a:ea typeface="Montserrat"/>
                <a:cs typeface="Montserrat"/>
                <a:sym typeface="Montserrat"/>
              </a:defRPr>
            </a:lvl9pPr>
          </a:lstStyle>
          <a:p>
            <a:r>
              <a:t>xx%</a:t>
            </a:r>
          </a:p>
        </p:txBody>
      </p:sp>
      <p:sp>
        <p:nvSpPr>
          <p:cNvPr id="50" name="Google Shape;50;p11"/>
          <p:cNvSpPr txBox="1"/>
          <p:nvPr>
            <p:ph idx="1" type="body"/>
          </p:nvPr>
        </p:nvSpPr>
        <p:spPr>
          <a:xfrm>
            <a:off x="311700" y="32284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highlight>
                  <a:schemeClr val="dk1"/>
                </a:highlight>
              </a:defRPr>
            </a:lvl1pPr>
            <a:lvl2pPr indent="-317500" lvl="1" marL="914400" algn="ctr">
              <a:spcBef>
                <a:spcPts val="0"/>
              </a:spcBef>
              <a:spcAft>
                <a:spcPts val="0"/>
              </a:spcAft>
              <a:buSzPts val="1400"/>
              <a:buChar char="○"/>
              <a:defRPr>
                <a:highlight>
                  <a:schemeClr val="dk1"/>
                </a:highlight>
              </a:defRPr>
            </a:lvl2pPr>
            <a:lvl3pPr indent="-317500" lvl="2" marL="1371600" algn="ctr">
              <a:spcBef>
                <a:spcPts val="0"/>
              </a:spcBef>
              <a:spcAft>
                <a:spcPts val="0"/>
              </a:spcAft>
              <a:buSzPts val="1400"/>
              <a:buChar char="■"/>
              <a:defRPr>
                <a:highlight>
                  <a:schemeClr val="dk1"/>
                </a:highlight>
              </a:defRPr>
            </a:lvl3pPr>
            <a:lvl4pPr indent="-317500" lvl="3" marL="1828800" algn="ctr">
              <a:spcBef>
                <a:spcPts val="0"/>
              </a:spcBef>
              <a:spcAft>
                <a:spcPts val="0"/>
              </a:spcAft>
              <a:buSzPts val="1400"/>
              <a:buChar char="●"/>
              <a:defRPr>
                <a:highlight>
                  <a:schemeClr val="dk1"/>
                </a:highlight>
              </a:defRPr>
            </a:lvl4pPr>
            <a:lvl5pPr indent="-317500" lvl="4" marL="2286000" algn="ctr">
              <a:spcBef>
                <a:spcPts val="0"/>
              </a:spcBef>
              <a:spcAft>
                <a:spcPts val="0"/>
              </a:spcAft>
              <a:buSzPts val="1400"/>
              <a:buChar char="○"/>
              <a:defRPr>
                <a:highlight>
                  <a:schemeClr val="dk1"/>
                </a:highlight>
              </a:defRPr>
            </a:lvl5pPr>
            <a:lvl6pPr indent="-317500" lvl="5" marL="2743200" algn="ctr">
              <a:spcBef>
                <a:spcPts val="0"/>
              </a:spcBef>
              <a:spcAft>
                <a:spcPts val="0"/>
              </a:spcAft>
              <a:buSzPts val="1400"/>
              <a:buChar char="■"/>
              <a:defRPr>
                <a:highlight>
                  <a:schemeClr val="dk1"/>
                </a:highlight>
              </a:defRPr>
            </a:lvl6pPr>
            <a:lvl7pPr indent="-317500" lvl="6" marL="3200400" algn="ctr">
              <a:spcBef>
                <a:spcPts val="0"/>
              </a:spcBef>
              <a:spcAft>
                <a:spcPts val="0"/>
              </a:spcAft>
              <a:buSzPts val="1400"/>
              <a:buChar char="●"/>
              <a:defRPr>
                <a:highlight>
                  <a:schemeClr val="dk1"/>
                </a:highlight>
              </a:defRPr>
            </a:lvl7pPr>
            <a:lvl8pPr indent="-317500" lvl="7" marL="3657600" algn="ctr">
              <a:spcBef>
                <a:spcPts val="0"/>
              </a:spcBef>
              <a:spcAft>
                <a:spcPts val="0"/>
              </a:spcAft>
              <a:buSzPts val="1400"/>
              <a:buChar char="○"/>
              <a:defRPr>
                <a:highlight>
                  <a:schemeClr val="dk1"/>
                </a:highlight>
              </a:defRPr>
            </a:lvl8pPr>
            <a:lvl9pPr indent="-317500" lvl="8" marL="4114800" algn="ctr">
              <a:spcBef>
                <a:spcPts val="0"/>
              </a:spcBef>
              <a:spcAft>
                <a:spcPts val="0"/>
              </a:spcAft>
              <a:buSzPts val="1400"/>
              <a:buChar char="■"/>
              <a:defRPr>
                <a:highlight>
                  <a:schemeClr val="dk1"/>
                </a:highlight>
              </a:defRPr>
            </a:lvl9pPr>
          </a:lstStyle>
          <a:p/>
        </p:txBody>
      </p:sp>
      <p:sp>
        <p:nvSpPr>
          <p:cNvPr id="51" name="Google Shape;51;p11"/>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 name="Shape 52"/>
        <p:cNvGrpSpPr/>
        <p:nvPr/>
      </p:nvGrpSpPr>
      <p:grpSpPr>
        <a:xfrm>
          <a:off x="0" y="0"/>
          <a:ext cx="0" cy="0"/>
          <a:chOff x="0" y="0"/>
          <a:chExt cx="0" cy="0"/>
        </a:xfrm>
      </p:grpSpPr>
      <p:sp>
        <p:nvSpPr>
          <p:cNvPr id="53" name="Google Shape;53;p12"/>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4"/>
        </a:solidFill>
      </p:bgPr>
    </p:bg>
    <p:spTree>
      <p:nvGrpSpPr>
        <p:cNvPr id="15" name="Shape 15"/>
        <p:cNvGrpSpPr/>
        <p:nvPr/>
      </p:nvGrpSpPr>
      <p:grpSpPr>
        <a:xfrm>
          <a:off x="0" y="0"/>
          <a:ext cx="0" cy="0"/>
          <a:chOff x="0" y="0"/>
          <a:chExt cx="0" cy="0"/>
        </a:xfrm>
      </p:grpSpPr>
      <p:sp>
        <p:nvSpPr>
          <p:cNvPr id="16" name="Google Shape;16;p3"/>
          <p:cNvSpPr/>
          <p:nvPr/>
        </p:nvSpPr>
        <p:spPr>
          <a:xfrm rot="5400000">
            <a:off x="4550700" y="-498600"/>
            <a:ext cx="42600" cy="84558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3"/>
          <p:cNvSpPr txBox="1"/>
          <p:nvPr>
            <p:ph type="title"/>
          </p:nvPr>
        </p:nvSpPr>
        <p:spPr>
          <a:xfrm>
            <a:off x="344250" y="1403850"/>
            <a:ext cx="8455500" cy="2146800"/>
          </a:xfrm>
          <a:prstGeom prst="rect">
            <a:avLst/>
          </a:prstGeom>
          <a:solidFill>
            <a:srgbClr val="FFFFFF"/>
          </a:solidFill>
        </p:spPr>
        <p:txBody>
          <a:bodyPr anchorCtr="0" anchor="ctr" bIns="91425" lIns="91425" spcFirstLastPara="1" rIns="91425" wrap="square" tIns="91425">
            <a:normAutofit/>
          </a:bodyPr>
          <a:lstStyle>
            <a:lvl1pPr lvl="0" algn="ctr">
              <a:spcBef>
                <a:spcPts val="0"/>
              </a:spcBef>
              <a:spcAft>
                <a:spcPts val="0"/>
              </a:spcAft>
              <a:buSzPts val="4800"/>
              <a:buFont typeface="Playfair Display"/>
              <a:buNone/>
              <a:defRPr b="1" sz="4800">
                <a:latin typeface="Playfair Display"/>
                <a:ea typeface="Playfair Display"/>
                <a:cs typeface="Playfair Display"/>
                <a:sym typeface="Playfair Display"/>
              </a:defRPr>
            </a:lvl1pPr>
            <a:lvl2pPr lvl="1" algn="ctr">
              <a:spcBef>
                <a:spcPts val="0"/>
              </a:spcBef>
              <a:spcAft>
                <a:spcPts val="0"/>
              </a:spcAft>
              <a:buSzPts val="4800"/>
              <a:buFont typeface="Playfair Display"/>
              <a:buNone/>
              <a:defRPr b="1" sz="4800">
                <a:latin typeface="Playfair Display"/>
                <a:ea typeface="Playfair Display"/>
                <a:cs typeface="Playfair Display"/>
                <a:sym typeface="Playfair Display"/>
              </a:defRPr>
            </a:lvl2pPr>
            <a:lvl3pPr lvl="2" algn="ctr">
              <a:spcBef>
                <a:spcPts val="0"/>
              </a:spcBef>
              <a:spcAft>
                <a:spcPts val="0"/>
              </a:spcAft>
              <a:buSzPts val="4800"/>
              <a:buFont typeface="Playfair Display"/>
              <a:buNone/>
              <a:defRPr b="1" sz="4800">
                <a:latin typeface="Playfair Display"/>
                <a:ea typeface="Playfair Display"/>
                <a:cs typeface="Playfair Display"/>
                <a:sym typeface="Playfair Display"/>
              </a:defRPr>
            </a:lvl3pPr>
            <a:lvl4pPr lvl="3" algn="ctr">
              <a:spcBef>
                <a:spcPts val="0"/>
              </a:spcBef>
              <a:spcAft>
                <a:spcPts val="0"/>
              </a:spcAft>
              <a:buSzPts val="4800"/>
              <a:buFont typeface="Playfair Display"/>
              <a:buNone/>
              <a:defRPr b="1" sz="4800">
                <a:latin typeface="Playfair Display"/>
                <a:ea typeface="Playfair Display"/>
                <a:cs typeface="Playfair Display"/>
                <a:sym typeface="Playfair Display"/>
              </a:defRPr>
            </a:lvl4pPr>
            <a:lvl5pPr lvl="4" algn="ctr">
              <a:spcBef>
                <a:spcPts val="0"/>
              </a:spcBef>
              <a:spcAft>
                <a:spcPts val="0"/>
              </a:spcAft>
              <a:buSzPts val="4800"/>
              <a:buFont typeface="Playfair Display"/>
              <a:buNone/>
              <a:defRPr b="1" sz="4800">
                <a:latin typeface="Playfair Display"/>
                <a:ea typeface="Playfair Display"/>
                <a:cs typeface="Playfair Display"/>
                <a:sym typeface="Playfair Display"/>
              </a:defRPr>
            </a:lvl5pPr>
            <a:lvl6pPr lvl="5" algn="ctr">
              <a:spcBef>
                <a:spcPts val="0"/>
              </a:spcBef>
              <a:spcAft>
                <a:spcPts val="0"/>
              </a:spcAft>
              <a:buSzPts val="4800"/>
              <a:buFont typeface="Playfair Display"/>
              <a:buNone/>
              <a:defRPr b="1" sz="4800">
                <a:latin typeface="Playfair Display"/>
                <a:ea typeface="Playfair Display"/>
                <a:cs typeface="Playfair Display"/>
                <a:sym typeface="Playfair Display"/>
              </a:defRPr>
            </a:lvl6pPr>
            <a:lvl7pPr lvl="6" algn="ctr">
              <a:spcBef>
                <a:spcPts val="0"/>
              </a:spcBef>
              <a:spcAft>
                <a:spcPts val="0"/>
              </a:spcAft>
              <a:buSzPts val="4800"/>
              <a:buFont typeface="Playfair Display"/>
              <a:buNone/>
              <a:defRPr b="1" sz="4800">
                <a:latin typeface="Playfair Display"/>
                <a:ea typeface="Playfair Display"/>
                <a:cs typeface="Playfair Display"/>
                <a:sym typeface="Playfair Display"/>
              </a:defRPr>
            </a:lvl7pPr>
            <a:lvl8pPr lvl="7" algn="ctr">
              <a:spcBef>
                <a:spcPts val="0"/>
              </a:spcBef>
              <a:spcAft>
                <a:spcPts val="0"/>
              </a:spcAft>
              <a:buSzPts val="4800"/>
              <a:buFont typeface="Playfair Display"/>
              <a:buNone/>
              <a:defRPr b="1" sz="4800">
                <a:latin typeface="Playfair Display"/>
                <a:ea typeface="Playfair Display"/>
                <a:cs typeface="Playfair Display"/>
                <a:sym typeface="Playfair Display"/>
              </a:defRPr>
            </a:lvl8pPr>
            <a:lvl9pPr lvl="8" algn="ctr">
              <a:spcBef>
                <a:spcPts val="0"/>
              </a:spcBef>
              <a:spcAft>
                <a:spcPts val="0"/>
              </a:spcAft>
              <a:buSzPts val="4800"/>
              <a:buFont typeface="Playfair Display"/>
              <a:buNone/>
              <a:defRPr b="1" sz="4800">
                <a:latin typeface="Playfair Display"/>
                <a:ea typeface="Playfair Display"/>
                <a:cs typeface="Playfair Display"/>
                <a:sym typeface="Playfair Display"/>
              </a:defRPr>
            </a:lvl9pPr>
          </a:lstStyle>
          <a:p/>
        </p:txBody>
      </p:sp>
      <p:sp>
        <p:nvSpPr>
          <p:cNvPr id="18" name="Google Shape;18;p3"/>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sp>
        <p:nvSpPr>
          <p:cNvPr id="20" name="Google Shape;20;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1" name="Google Shape;21;p4"/>
          <p:cNvSpPr txBox="1"/>
          <p:nvPr>
            <p:ph idx="1" type="body"/>
          </p:nvPr>
        </p:nvSpPr>
        <p:spPr>
          <a:xfrm>
            <a:off x="311700" y="1234075"/>
            <a:ext cx="8520600" cy="33348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2" name="Google Shape;22;p4"/>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3" name="Shape 23"/>
        <p:cNvGrpSpPr/>
        <p:nvPr/>
      </p:nvGrpSpPr>
      <p:grpSpPr>
        <a:xfrm>
          <a:off x="0" y="0"/>
          <a:ext cx="0" cy="0"/>
          <a:chOff x="0" y="0"/>
          <a:chExt cx="0" cy="0"/>
        </a:xfrm>
      </p:grpSpPr>
      <p:sp>
        <p:nvSpPr>
          <p:cNvPr id="24" name="Google Shape;24;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5" name="Google Shape;25;p5"/>
          <p:cNvSpPr txBox="1"/>
          <p:nvPr>
            <p:ph idx="1" type="body"/>
          </p:nvPr>
        </p:nvSpPr>
        <p:spPr>
          <a:xfrm>
            <a:off x="311700" y="1234050"/>
            <a:ext cx="3999900" cy="33348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6" name="Google Shape;26;p5"/>
          <p:cNvSpPr txBox="1"/>
          <p:nvPr>
            <p:ph idx="2" type="body"/>
          </p:nvPr>
        </p:nvSpPr>
        <p:spPr>
          <a:xfrm>
            <a:off x="4832400" y="1234050"/>
            <a:ext cx="3999900" cy="33348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7" name="Google Shape;27;p5"/>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 name="Shape 28"/>
        <p:cNvGrpSpPr/>
        <p:nvPr/>
      </p:nvGrpSpPr>
      <p:grpSpPr>
        <a:xfrm>
          <a:off x="0" y="0"/>
          <a:ext cx="0" cy="0"/>
          <a:chOff x="0" y="0"/>
          <a:chExt cx="0" cy="0"/>
        </a:xfrm>
      </p:grpSpPr>
      <p:sp>
        <p:nvSpPr>
          <p:cNvPr id="29" name="Google Shape;29;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0" name="Google Shape;30;p6"/>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1" name="Shape 31"/>
        <p:cNvGrpSpPr/>
        <p:nvPr/>
      </p:nvGrpSpPr>
      <p:grpSpPr>
        <a:xfrm>
          <a:off x="0" y="0"/>
          <a:ext cx="0" cy="0"/>
          <a:chOff x="0" y="0"/>
          <a:chExt cx="0" cy="0"/>
        </a:xfrm>
      </p:grpSpPr>
      <p:sp>
        <p:nvSpPr>
          <p:cNvPr id="32" name="Google Shape;32;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3" name="Google Shape;33;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4" name="Google Shape;34;p7"/>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35" name="Shape 35"/>
        <p:cNvGrpSpPr/>
        <p:nvPr/>
      </p:nvGrpSpPr>
      <p:grpSpPr>
        <a:xfrm>
          <a:off x="0" y="0"/>
          <a:ext cx="0" cy="0"/>
          <a:chOff x="0" y="0"/>
          <a:chExt cx="0" cy="0"/>
        </a:xfrm>
      </p:grpSpPr>
      <p:sp>
        <p:nvSpPr>
          <p:cNvPr id="36" name="Google Shape;36;p8"/>
          <p:cNvSpPr txBox="1"/>
          <p:nvPr>
            <p:ph type="title"/>
          </p:nvPr>
        </p:nvSpPr>
        <p:spPr>
          <a:xfrm>
            <a:off x="490250" y="526350"/>
            <a:ext cx="56187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1pPr>
            <a:lvl2pPr lvl="1">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2pPr>
            <a:lvl3pPr lvl="2">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3pPr>
            <a:lvl4pPr lvl="3">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4pPr>
            <a:lvl5pPr lvl="4">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5pPr>
            <a:lvl6pPr lvl="5">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6pPr>
            <a:lvl7pPr lvl="6">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7pPr>
            <a:lvl8pPr lvl="7">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8pPr>
            <a:lvl9pPr lvl="8">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9pPr>
          </a:lstStyle>
          <a:p/>
        </p:txBody>
      </p:sp>
      <p:sp>
        <p:nvSpPr>
          <p:cNvPr id="37" name="Google Shape;37;p8"/>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8" name="Shape 38"/>
        <p:cNvGrpSpPr/>
        <p:nvPr/>
      </p:nvGrpSpPr>
      <p:grpSpPr>
        <a:xfrm>
          <a:off x="0" y="0"/>
          <a:ext cx="0" cy="0"/>
          <a:chOff x="0" y="0"/>
          <a:chExt cx="0" cy="0"/>
        </a:xfrm>
      </p:grpSpPr>
      <p:sp>
        <p:nvSpPr>
          <p:cNvPr id="39" name="Google Shape;39;p9"/>
          <p:cNvSpPr/>
          <p:nvPr/>
        </p:nvSpPr>
        <p:spPr>
          <a:xfrm>
            <a:off x="4572000" y="-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 name="Google Shape;40;p9"/>
          <p:cNvCxnSpPr/>
          <p:nvPr/>
        </p:nvCxnSpPr>
        <p:spPr>
          <a:xfrm>
            <a:off x="5029675" y="4495500"/>
            <a:ext cx="468300" cy="0"/>
          </a:xfrm>
          <a:prstGeom prst="straightConnector1">
            <a:avLst/>
          </a:prstGeom>
          <a:noFill/>
          <a:ln cap="flat" cmpd="sng" w="19050">
            <a:solidFill>
              <a:schemeClr val="dk2"/>
            </a:solidFill>
            <a:prstDash val="solid"/>
            <a:round/>
            <a:headEnd len="sm" w="sm" type="none"/>
            <a:tailEnd len="sm" w="sm" type="none"/>
          </a:ln>
        </p:spPr>
      </p:cxnSp>
      <p:sp>
        <p:nvSpPr>
          <p:cNvPr id="41" name="Google Shape;41;p9"/>
          <p:cNvSpPr txBox="1"/>
          <p:nvPr>
            <p:ph type="title"/>
          </p:nvPr>
        </p:nvSpPr>
        <p:spPr>
          <a:xfrm>
            <a:off x="265500" y="1081675"/>
            <a:ext cx="4045200" cy="17862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2" name="Google Shape;42;p9"/>
          <p:cNvSpPr txBox="1"/>
          <p:nvPr>
            <p:ph idx="1" type="subTitle"/>
          </p:nvPr>
        </p:nvSpPr>
        <p:spPr>
          <a:xfrm>
            <a:off x="265500" y="29214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3" name="Google Shape;43;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highlight>
                  <a:schemeClr val="lt1"/>
                </a:highlight>
              </a:defRPr>
            </a:lvl1pPr>
            <a:lvl2pPr indent="-317500" lvl="1" marL="914400">
              <a:spcBef>
                <a:spcPts val="0"/>
              </a:spcBef>
              <a:spcAft>
                <a:spcPts val="0"/>
              </a:spcAft>
              <a:buSzPts val="1400"/>
              <a:buChar char="○"/>
              <a:defRPr>
                <a:highlight>
                  <a:schemeClr val="lt1"/>
                </a:highlight>
              </a:defRPr>
            </a:lvl2pPr>
            <a:lvl3pPr indent="-317500" lvl="2" marL="1371600">
              <a:spcBef>
                <a:spcPts val="0"/>
              </a:spcBef>
              <a:spcAft>
                <a:spcPts val="0"/>
              </a:spcAft>
              <a:buSzPts val="1400"/>
              <a:buChar char="■"/>
              <a:defRPr>
                <a:highlight>
                  <a:schemeClr val="lt1"/>
                </a:highlight>
              </a:defRPr>
            </a:lvl3pPr>
            <a:lvl4pPr indent="-317500" lvl="3" marL="1828800">
              <a:spcBef>
                <a:spcPts val="0"/>
              </a:spcBef>
              <a:spcAft>
                <a:spcPts val="0"/>
              </a:spcAft>
              <a:buSzPts val="1400"/>
              <a:buChar char="●"/>
              <a:defRPr>
                <a:highlight>
                  <a:schemeClr val="lt1"/>
                </a:highlight>
              </a:defRPr>
            </a:lvl4pPr>
            <a:lvl5pPr indent="-317500" lvl="4" marL="2286000">
              <a:spcBef>
                <a:spcPts val="0"/>
              </a:spcBef>
              <a:spcAft>
                <a:spcPts val="0"/>
              </a:spcAft>
              <a:buSzPts val="1400"/>
              <a:buChar char="○"/>
              <a:defRPr>
                <a:highlight>
                  <a:schemeClr val="lt1"/>
                </a:highlight>
              </a:defRPr>
            </a:lvl5pPr>
            <a:lvl6pPr indent="-317500" lvl="5" marL="2743200">
              <a:spcBef>
                <a:spcPts val="0"/>
              </a:spcBef>
              <a:spcAft>
                <a:spcPts val="0"/>
              </a:spcAft>
              <a:buSzPts val="1400"/>
              <a:buChar char="■"/>
              <a:defRPr>
                <a:highlight>
                  <a:schemeClr val="lt1"/>
                </a:highlight>
              </a:defRPr>
            </a:lvl6pPr>
            <a:lvl7pPr indent="-317500" lvl="6" marL="3200400">
              <a:spcBef>
                <a:spcPts val="0"/>
              </a:spcBef>
              <a:spcAft>
                <a:spcPts val="0"/>
              </a:spcAft>
              <a:buSzPts val="1400"/>
              <a:buChar char="●"/>
              <a:defRPr>
                <a:highlight>
                  <a:schemeClr val="lt1"/>
                </a:highlight>
              </a:defRPr>
            </a:lvl7pPr>
            <a:lvl8pPr indent="-317500" lvl="7" marL="3657600">
              <a:spcBef>
                <a:spcPts val="0"/>
              </a:spcBef>
              <a:spcAft>
                <a:spcPts val="0"/>
              </a:spcAft>
              <a:buSzPts val="1400"/>
              <a:buChar char="○"/>
              <a:defRPr>
                <a:highlight>
                  <a:schemeClr val="lt1"/>
                </a:highlight>
              </a:defRPr>
            </a:lvl8pPr>
            <a:lvl9pPr indent="-317500" lvl="8" marL="4114800">
              <a:spcBef>
                <a:spcPts val="0"/>
              </a:spcBef>
              <a:spcAft>
                <a:spcPts val="0"/>
              </a:spcAft>
              <a:buSzPts val="1400"/>
              <a:buChar char="■"/>
              <a:defRPr>
                <a:highlight>
                  <a:schemeClr val="lt1"/>
                </a:highlight>
              </a:defRPr>
            </a:lvl9pPr>
          </a:lstStyle>
          <a:p/>
        </p:txBody>
      </p:sp>
      <p:sp>
        <p:nvSpPr>
          <p:cNvPr id="44" name="Google Shape;44;p9"/>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5" name="Shape 45"/>
        <p:cNvGrpSpPr/>
        <p:nvPr/>
      </p:nvGrpSpPr>
      <p:grpSpPr>
        <a:xfrm>
          <a:off x="0" y="0"/>
          <a:ext cx="0" cy="0"/>
          <a:chOff x="0" y="0"/>
          <a:chExt cx="0" cy="0"/>
        </a:xfrm>
      </p:grpSpPr>
      <p:sp>
        <p:nvSpPr>
          <p:cNvPr id="46" name="Google Shape;46;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highlight>
                  <a:schemeClr val="dk1"/>
                </a:highlight>
              </a:defRPr>
            </a:lvl1pPr>
          </a:lstStyle>
          <a:p/>
        </p:txBody>
      </p:sp>
      <p:sp>
        <p:nvSpPr>
          <p:cNvPr id="47" name="Google Shape;47;p10"/>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pop">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1pPr>
            <a:lvl2pPr lvl="1">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2pPr>
            <a:lvl3pPr lvl="2">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3pPr>
            <a:lvl4pPr lvl="3">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4pPr>
            <a:lvl5pPr lvl="4">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5pPr>
            <a:lvl6pPr lvl="5">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6pPr>
            <a:lvl7pPr lvl="6">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7pPr>
            <a:lvl8pPr lvl="7">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8pPr>
            <a:lvl9pPr lvl="8">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9pPr>
          </a:lstStyle>
          <a:p/>
        </p:txBody>
      </p:sp>
      <p:sp>
        <p:nvSpPr>
          <p:cNvPr id="7" name="Google Shape;7;p1"/>
          <p:cNvSpPr txBox="1"/>
          <p:nvPr>
            <p:ph idx="1" type="body"/>
          </p:nvPr>
        </p:nvSpPr>
        <p:spPr>
          <a:xfrm>
            <a:off x="311700" y="1234075"/>
            <a:ext cx="8520600" cy="33348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Playfair Display"/>
              <a:buChar char="●"/>
              <a:defRPr sz="1800">
                <a:solidFill>
                  <a:schemeClr val="dk2"/>
                </a:solidFill>
                <a:latin typeface="Playfair Display"/>
                <a:ea typeface="Playfair Display"/>
                <a:cs typeface="Playfair Display"/>
                <a:sym typeface="Playfair Display"/>
              </a:defRPr>
            </a:lvl1pPr>
            <a:lvl2pPr indent="-317500" lvl="1" marL="914400">
              <a:lnSpc>
                <a:spcPct val="115000"/>
              </a:lnSpc>
              <a:spcBef>
                <a:spcPts val="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2pPr>
            <a:lvl3pPr indent="-317500" lvl="2" marL="1371600">
              <a:lnSpc>
                <a:spcPct val="115000"/>
              </a:lnSpc>
              <a:spcBef>
                <a:spcPts val="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3pPr>
            <a:lvl4pPr indent="-317500" lvl="3" marL="1828800">
              <a:lnSpc>
                <a:spcPct val="115000"/>
              </a:lnSpc>
              <a:spcBef>
                <a:spcPts val="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4pPr>
            <a:lvl5pPr indent="-317500" lvl="4" marL="2286000">
              <a:lnSpc>
                <a:spcPct val="115000"/>
              </a:lnSpc>
              <a:spcBef>
                <a:spcPts val="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5pPr>
            <a:lvl6pPr indent="-317500" lvl="5" marL="2743200">
              <a:lnSpc>
                <a:spcPct val="115000"/>
              </a:lnSpc>
              <a:spcBef>
                <a:spcPts val="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6pPr>
            <a:lvl7pPr indent="-317500" lvl="6" marL="3200400">
              <a:lnSpc>
                <a:spcPct val="115000"/>
              </a:lnSpc>
              <a:spcBef>
                <a:spcPts val="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7pPr>
            <a:lvl8pPr indent="-317500" lvl="7" marL="3657600">
              <a:lnSpc>
                <a:spcPct val="115000"/>
              </a:lnSpc>
              <a:spcBef>
                <a:spcPts val="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8pPr>
            <a:lvl9pPr indent="-317500" lvl="8" marL="4114800">
              <a:lnSpc>
                <a:spcPct val="115000"/>
              </a:lnSpc>
              <a:spcBef>
                <a:spcPts val="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9pPr>
          </a:lstStyle>
          <a:p/>
        </p:txBody>
      </p:sp>
      <p:sp>
        <p:nvSpPr>
          <p:cNvPr id="8" name="Google Shape;8;p1"/>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Playfair Display"/>
                <a:ea typeface="Playfair Display"/>
                <a:cs typeface="Playfair Display"/>
                <a:sym typeface="Playfair Display"/>
              </a:defRPr>
            </a:lvl1pPr>
            <a:lvl2pPr lvl="1" algn="r">
              <a:buNone/>
              <a:defRPr sz="1000">
                <a:solidFill>
                  <a:schemeClr val="dk2"/>
                </a:solidFill>
                <a:latin typeface="Playfair Display"/>
                <a:ea typeface="Playfair Display"/>
                <a:cs typeface="Playfair Display"/>
                <a:sym typeface="Playfair Display"/>
              </a:defRPr>
            </a:lvl2pPr>
            <a:lvl3pPr lvl="2" algn="r">
              <a:buNone/>
              <a:defRPr sz="1000">
                <a:solidFill>
                  <a:schemeClr val="dk2"/>
                </a:solidFill>
                <a:latin typeface="Playfair Display"/>
                <a:ea typeface="Playfair Display"/>
                <a:cs typeface="Playfair Display"/>
                <a:sym typeface="Playfair Display"/>
              </a:defRPr>
            </a:lvl3pPr>
            <a:lvl4pPr lvl="3" algn="r">
              <a:buNone/>
              <a:defRPr sz="1000">
                <a:solidFill>
                  <a:schemeClr val="dk2"/>
                </a:solidFill>
                <a:latin typeface="Playfair Display"/>
                <a:ea typeface="Playfair Display"/>
                <a:cs typeface="Playfair Display"/>
                <a:sym typeface="Playfair Display"/>
              </a:defRPr>
            </a:lvl4pPr>
            <a:lvl5pPr lvl="4" algn="r">
              <a:buNone/>
              <a:defRPr sz="1000">
                <a:solidFill>
                  <a:schemeClr val="dk2"/>
                </a:solidFill>
                <a:latin typeface="Playfair Display"/>
                <a:ea typeface="Playfair Display"/>
                <a:cs typeface="Playfair Display"/>
                <a:sym typeface="Playfair Display"/>
              </a:defRPr>
            </a:lvl5pPr>
            <a:lvl6pPr lvl="5" algn="r">
              <a:buNone/>
              <a:defRPr sz="1000">
                <a:solidFill>
                  <a:schemeClr val="dk2"/>
                </a:solidFill>
                <a:latin typeface="Playfair Display"/>
                <a:ea typeface="Playfair Display"/>
                <a:cs typeface="Playfair Display"/>
                <a:sym typeface="Playfair Display"/>
              </a:defRPr>
            </a:lvl6pPr>
            <a:lvl7pPr lvl="6" algn="r">
              <a:buNone/>
              <a:defRPr sz="1000">
                <a:solidFill>
                  <a:schemeClr val="dk2"/>
                </a:solidFill>
                <a:latin typeface="Playfair Display"/>
                <a:ea typeface="Playfair Display"/>
                <a:cs typeface="Playfair Display"/>
                <a:sym typeface="Playfair Display"/>
              </a:defRPr>
            </a:lvl7pPr>
            <a:lvl8pPr lvl="7" algn="r">
              <a:buNone/>
              <a:defRPr sz="1000">
                <a:solidFill>
                  <a:schemeClr val="dk2"/>
                </a:solidFill>
                <a:latin typeface="Playfair Display"/>
                <a:ea typeface="Playfair Display"/>
                <a:cs typeface="Playfair Display"/>
                <a:sym typeface="Playfair Display"/>
              </a:defRPr>
            </a:lvl8pPr>
            <a:lvl9pPr lvl="8" algn="r">
              <a:buNone/>
              <a:defRPr sz="1000">
                <a:solidFill>
                  <a:schemeClr val="dk2"/>
                </a:solidFill>
                <a:latin typeface="Playfair Display"/>
                <a:ea typeface="Playfair Display"/>
                <a:cs typeface="Playfair Display"/>
                <a:sym typeface="Playfair Display"/>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image" Target="../media/image19.png"/><Relationship Id="rId4" Type="http://schemas.openxmlformats.org/officeDocument/2006/relationships/image" Target="../media/image3.png"/><Relationship Id="rId5" Type="http://schemas.openxmlformats.org/officeDocument/2006/relationships/image" Target="../media/image18.png"/><Relationship Id="rId6"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png"/><Relationship Id="rId4" Type="http://schemas.openxmlformats.org/officeDocument/2006/relationships/image" Target="../media/image2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image" Target="../media/image17.png"/><Relationship Id="rId4" Type="http://schemas.openxmlformats.org/officeDocument/2006/relationships/image" Target="../media/image6.png"/><Relationship Id="rId5" Type="http://schemas.openxmlformats.org/officeDocument/2006/relationships/image" Target="../media/image1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12.png"/><Relationship Id="rId4" Type="http://schemas.openxmlformats.org/officeDocument/2006/relationships/image" Target="../media/image2.png"/><Relationship Id="rId5" Type="http://schemas.openxmlformats.org/officeDocument/2006/relationships/image" Target="../media/image16.png"/><Relationship Id="rId6" Type="http://schemas.openxmlformats.org/officeDocument/2006/relationships/image" Target="../media/image13.png"/><Relationship Id="rId7"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15.png"/><Relationship Id="rId4" Type="http://schemas.openxmlformats.org/officeDocument/2006/relationships/image" Target="../media/image7.png"/><Relationship Id="rId5"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 name="Shape 57"/>
        <p:cNvGrpSpPr/>
        <p:nvPr/>
      </p:nvGrpSpPr>
      <p:grpSpPr>
        <a:xfrm>
          <a:off x="0" y="0"/>
          <a:ext cx="0" cy="0"/>
          <a:chOff x="0" y="0"/>
          <a:chExt cx="0" cy="0"/>
        </a:xfrm>
      </p:grpSpPr>
      <p:sp>
        <p:nvSpPr>
          <p:cNvPr id="58" name="Google Shape;58;p13"/>
          <p:cNvSpPr txBox="1"/>
          <p:nvPr>
            <p:ph type="ctrTitle"/>
          </p:nvPr>
        </p:nvSpPr>
        <p:spPr>
          <a:xfrm>
            <a:off x="374100" y="960825"/>
            <a:ext cx="8395800" cy="21525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a:t>AI1 Project:</a:t>
            </a:r>
            <a:endParaRPr/>
          </a:p>
          <a:p>
            <a:pPr indent="0" lvl="0" marL="0" rtl="0" algn="ctr">
              <a:spcBef>
                <a:spcPts val="0"/>
              </a:spcBef>
              <a:spcAft>
                <a:spcPts val="0"/>
              </a:spcAft>
              <a:buNone/>
            </a:pPr>
            <a:r>
              <a:rPr lang="en"/>
              <a:t>Santander Customer Satisfaction </a:t>
            </a:r>
            <a:endParaRPr/>
          </a:p>
        </p:txBody>
      </p:sp>
      <p:sp>
        <p:nvSpPr>
          <p:cNvPr id="59" name="Google Shape;59;p13"/>
          <p:cNvSpPr txBox="1"/>
          <p:nvPr>
            <p:ph type="ctrTitle"/>
          </p:nvPr>
        </p:nvSpPr>
        <p:spPr>
          <a:xfrm>
            <a:off x="1210350" y="3715250"/>
            <a:ext cx="6163800" cy="653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990"/>
              <a:buNone/>
            </a:pPr>
            <a:r>
              <a:rPr lang="en" sz="2400"/>
              <a:t>Prepared by : Team Outliers</a:t>
            </a:r>
            <a:endParaRPr sz="2400"/>
          </a:p>
          <a:p>
            <a:pPr indent="0" lvl="0" marL="0" rtl="0" algn="ctr">
              <a:spcBef>
                <a:spcPts val="0"/>
              </a:spcBef>
              <a:spcAft>
                <a:spcPts val="0"/>
              </a:spcAft>
              <a:buSzPts val="990"/>
              <a:buNone/>
            </a:pPr>
            <a:r>
              <a:rPr lang="en" sz="1500"/>
              <a:t>Aman Pawar,      Alvin Vinod,      Pratik Mukherjee,     Ojas Kulkarni</a:t>
            </a:r>
            <a:endParaRPr sz="15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22"/>
          <p:cNvSpPr txBox="1"/>
          <p:nvPr>
            <p:ph idx="2" type="body"/>
          </p:nvPr>
        </p:nvSpPr>
        <p:spPr>
          <a:xfrm>
            <a:off x="331525" y="643825"/>
            <a:ext cx="8298000" cy="2701500"/>
          </a:xfrm>
          <a:prstGeom prst="rect">
            <a:avLst/>
          </a:prstGeom>
        </p:spPr>
        <p:txBody>
          <a:bodyPr anchorCtr="0" anchor="ctr" bIns="91425" lIns="91425" spcFirstLastPara="1" rIns="91425" wrap="square" tIns="91425">
            <a:noAutofit/>
          </a:bodyPr>
          <a:lstStyle/>
          <a:p>
            <a:pPr indent="-304800" lvl="0" marL="457200" rtl="0" algn="l">
              <a:spcBef>
                <a:spcPts val="600"/>
              </a:spcBef>
              <a:spcAft>
                <a:spcPts val="0"/>
              </a:spcAft>
              <a:buClr>
                <a:schemeClr val="dk2"/>
              </a:buClr>
              <a:buSzPts val="1200"/>
              <a:buFont typeface="Comic Sans MS"/>
              <a:buAutoNum type="arabicPeriod"/>
            </a:pPr>
            <a:r>
              <a:rPr lang="en" sz="1200">
                <a:latin typeface="Comic Sans MS"/>
                <a:ea typeface="Comic Sans MS"/>
                <a:cs typeface="Comic Sans MS"/>
                <a:sym typeface="Comic Sans MS"/>
              </a:rPr>
              <a:t>The final ensemble model of Gradient Boosting is giving the best results with a recall (true positive rate - customer dissatisfaction rate) of 95.27% and roc auc score of 0.98 on the validation set.</a:t>
            </a:r>
            <a:endParaRPr sz="1200">
              <a:latin typeface="Comic Sans MS"/>
              <a:ea typeface="Comic Sans MS"/>
              <a:cs typeface="Comic Sans MS"/>
              <a:sym typeface="Comic Sans MS"/>
            </a:endParaRPr>
          </a:p>
          <a:p>
            <a:pPr indent="-304800" lvl="0" marL="457200" rtl="0" algn="l">
              <a:spcBef>
                <a:spcPts val="0"/>
              </a:spcBef>
              <a:spcAft>
                <a:spcPts val="0"/>
              </a:spcAft>
              <a:buClr>
                <a:schemeClr val="dk2"/>
              </a:buClr>
              <a:buSzPts val="1200"/>
              <a:buFont typeface="Comic Sans MS"/>
              <a:buAutoNum type="arabicPeriod"/>
            </a:pPr>
            <a:r>
              <a:rPr lang="en" sz="1200">
                <a:latin typeface="Comic Sans MS"/>
                <a:ea typeface="Comic Sans MS"/>
                <a:cs typeface="Comic Sans MS"/>
                <a:sym typeface="Comic Sans MS"/>
              </a:rPr>
              <a:t>The F1 score is 0.95 which validates the recall justifying the model has a great balance of predicting the satisfied &amp; dissatisfied customers accurately.</a:t>
            </a:r>
            <a:endParaRPr sz="1200">
              <a:latin typeface="Comic Sans MS"/>
              <a:ea typeface="Comic Sans MS"/>
              <a:cs typeface="Comic Sans MS"/>
              <a:sym typeface="Comic Sans MS"/>
            </a:endParaRPr>
          </a:p>
          <a:p>
            <a:pPr indent="-304800" lvl="0" marL="457200" rtl="0" algn="l">
              <a:spcBef>
                <a:spcPts val="0"/>
              </a:spcBef>
              <a:spcAft>
                <a:spcPts val="0"/>
              </a:spcAft>
              <a:buClr>
                <a:schemeClr val="dk2"/>
              </a:buClr>
              <a:buSzPts val="1200"/>
              <a:buFont typeface="Comic Sans MS"/>
              <a:buAutoNum type="arabicPeriod"/>
            </a:pPr>
            <a:r>
              <a:rPr lang="en" sz="1200">
                <a:latin typeface="Comic Sans MS"/>
                <a:ea typeface="Comic Sans MS"/>
                <a:cs typeface="Comic Sans MS"/>
                <a:sym typeface="Comic Sans MS"/>
              </a:rPr>
              <a:t>The false positive rate (9.8%) is quite low indicating that there will be very little misallocation of resources on customers wrongly classified as dissatisfied.</a:t>
            </a:r>
            <a:endParaRPr sz="1200">
              <a:latin typeface="Comic Sans MS"/>
              <a:ea typeface="Comic Sans MS"/>
              <a:cs typeface="Comic Sans MS"/>
              <a:sym typeface="Comic Sans MS"/>
            </a:endParaRPr>
          </a:p>
          <a:p>
            <a:pPr indent="-304800" lvl="0" marL="457200" rtl="0" algn="l">
              <a:spcBef>
                <a:spcPts val="0"/>
              </a:spcBef>
              <a:spcAft>
                <a:spcPts val="0"/>
              </a:spcAft>
              <a:buClr>
                <a:schemeClr val="dk2"/>
              </a:buClr>
              <a:buSzPts val="1200"/>
              <a:buFont typeface="Comic Sans MS"/>
              <a:buAutoNum type="arabicPeriod"/>
            </a:pPr>
            <a:r>
              <a:rPr lang="en" sz="1200">
                <a:latin typeface="Comic Sans MS"/>
                <a:ea typeface="Comic Sans MS"/>
                <a:cs typeface="Comic Sans MS"/>
                <a:sym typeface="Comic Sans MS"/>
              </a:rPr>
              <a:t>From the EDA &amp; permutation importance, the features that are most important for prediction were identified. Santander Bank Ltd can decode these, focus more on strong areas &amp; improve weaker areas.</a:t>
            </a:r>
            <a:endParaRPr sz="1200">
              <a:latin typeface="Comic Sans MS"/>
              <a:ea typeface="Comic Sans MS"/>
              <a:cs typeface="Comic Sans MS"/>
              <a:sym typeface="Comic Sans MS"/>
            </a:endParaRPr>
          </a:p>
          <a:p>
            <a:pPr indent="0" lvl="0" marL="0" rtl="0" algn="l">
              <a:spcBef>
                <a:spcPts val="1200"/>
              </a:spcBef>
              <a:spcAft>
                <a:spcPts val="1200"/>
              </a:spcAft>
              <a:buNone/>
            </a:pPr>
            <a:r>
              <a:t/>
            </a:r>
            <a:endParaRPr sz="1200">
              <a:latin typeface="Comic Sans MS"/>
              <a:ea typeface="Comic Sans MS"/>
              <a:cs typeface="Comic Sans MS"/>
              <a:sym typeface="Comic Sans MS"/>
            </a:endParaRPr>
          </a:p>
        </p:txBody>
      </p:sp>
      <p:sp>
        <p:nvSpPr>
          <p:cNvPr id="189" name="Google Shape;189;p22"/>
          <p:cNvSpPr txBox="1"/>
          <p:nvPr>
            <p:ph type="title"/>
          </p:nvPr>
        </p:nvSpPr>
        <p:spPr>
          <a:xfrm>
            <a:off x="478175" y="140625"/>
            <a:ext cx="4306500" cy="7533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b="1" lang="en">
                <a:latin typeface="Caveat"/>
                <a:ea typeface="Caveat"/>
                <a:cs typeface="Caveat"/>
                <a:sym typeface="Caveat"/>
              </a:rPr>
              <a:t>Conclusions</a:t>
            </a:r>
            <a:endParaRPr b="1">
              <a:latin typeface="Caveat"/>
              <a:ea typeface="Caveat"/>
              <a:cs typeface="Caveat"/>
              <a:sym typeface="Caveat"/>
            </a:endParaRPr>
          </a:p>
        </p:txBody>
      </p:sp>
      <p:sp>
        <p:nvSpPr>
          <p:cNvPr id="190" name="Google Shape;190;p22"/>
          <p:cNvSpPr txBox="1"/>
          <p:nvPr>
            <p:ph type="title"/>
          </p:nvPr>
        </p:nvSpPr>
        <p:spPr>
          <a:xfrm>
            <a:off x="478175" y="2754575"/>
            <a:ext cx="4306500" cy="7533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b="1" lang="en">
                <a:latin typeface="Caveat"/>
                <a:ea typeface="Caveat"/>
                <a:cs typeface="Caveat"/>
                <a:sym typeface="Caveat"/>
              </a:rPr>
              <a:t>Future Scope</a:t>
            </a:r>
            <a:endParaRPr b="1">
              <a:latin typeface="Caveat"/>
              <a:ea typeface="Caveat"/>
              <a:cs typeface="Caveat"/>
              <a:sym typeface="Caveat"/>
            </a:endParaRPr>
          </a:p>
        </p:txBody>
      </p:sp>
      <p:sp>
        <p:nvSpPr>
          <p:cNvPr id="191" name="Google Shape;191;p22"/>
          <p:cNvSpPr txBox="1"/>
          <p:nvPr/>
        </p:nvSpPr>
        <p:spPr>
          <a:xfrm>
            <a:off x="331525" y="3566350"/>
            <a:ext cx="7785600" cy="1218900"/>
          </a:xfrm>
          <a:prstGeom prst="rect">
            <a:avLst/>
          </a:prstGeom>
          <a:noFill/>
          <a:ln>
            <a:noFill/>
          </a:ln>
        </p:spPr>
        <p:txBody>
          <a:bodyPr anchorCtr="0" anchor="t" bIns="91425" lIns="91425" spcFirstLastPara="1" rIns="91425" wrap="square" tIns="91425">
            <a:spAutoFit/>
          </a:bodyPr>
          <a:lstStyle/>
          <a:p>
            <a:pPr indent="-304800" lvl="0" marL="457200" rtl="0" algn="l">
              <a:lnSpc>
                <a:spcPct val="115000"/>
              </a:lnSpc>
              <a:spcBef>
                <a:spcPts val="600"/>
              </a:spcBef>
              <a:spcAft>
                <a:spcPts val="0"/>
              </a:spcAft>
              <a:buClr>
                <a:schemeClr val="dk2"/>
              </a:buClr>
              <a:buSzPts val="1200"/>
              <a:buFont typeface="Comic Sans MS"/>
              <a:buAutoNum type="arabicPeriod"/>
            </a:pPr>
            <a:r>
              <a:rPr lang="en" sz="1200">
                <a:solidFill>
                  <a:schemeClr val="dk2"/>
                </a:solidFill>
                <a:latin typeface="Comic Sans MS"/>
                <a:ea typeface="Comic Sans MS"/>
                <a:cs typeface="Comic Sans MS"/>
                <a:sym typeface="Comic Sans MS"/>
              </a:rPr>
              <a:t>The next step would be to identify causality behind the high impact predictors of customer satisfaction using A/B testing or other methods.</a:t>
            </a:r>
            <a:endParaRPr sz="1200">
              <a:solidFill>
                <a:schemeClr val="dk2"/>
              </a:solidFill>
              <a:latin typeface="Comic Sans MS"/>
              <a:ea typeface="Comic Sans MS"/>
              <a:cs typeface="Comic Sans MS"/>
              <a:sym typeface="Comic Sans MS"/>
            </a:endParaRPr>
          </a:p>
          <a:p>
            <a:pPr indent="-304800" lvl="0" marL="457200" rtl="0" algn="l">
              <a:lnSpc>
                <a:spcPct val="115000"/>
              </a:lnSpc>
              <a:spcBef>
                <a:spcPts val="0"/>
              </a:spcBef>
              <a:spcAft>
                <a:spcPts val="0"/>
              </a:spcAft>
              <a:buClr>
                <a:schemeClr val="dk2"/>
              </a:buClr>
              <a:buSzPts val="1200"/>
              <a:buFont typeface="Comic Sans MS"/>
              <a:buAutoNum type="arabicPeriod"/>
            </a:pPr>
            <a:r>
              <a:rPr lang="en" sz="1200">
                <a:solidFill>
                  <a:schemeClr val="dk2"/>
                </a:solidFill>
                <a:latin typeface="Comic Sans MS"/>
                <a:ea typeface="Comic Sans MS"/>
                <a:cs typeface="Comic Sans MS"/>
                <a:sym typeface="Comic Sans MS"/>
              </a:rPr>
              <a:t>There's still room for better feature engineering, but as the features are anonymized we need to apply filters to bring down the number of features to experiment on.</a:t>
            </a:r>
            <a:endParaRPr sz="1200">
              <a:solidFill>
                <a:schemeClr val="dk2"/>
              </a:solidFill>
              <a:latin typeface="Comic Sans MS"/>
              <a:ea typeface="Comic Sans MS"/>
              <a:cs typeface="Comic Sans MS"/>
              <a:sym typeface="Comic Sans MS"/>
            </a:endParaRPr>
          </a:p>
          <a:p>
            <a:pPr indent="-304800" lvl="0" marL="457200" rtl="0" algn="l">
              <a:lnSpc>
                <a:spcPct val="115000"/>
              </a:lnSpc>
              <a:spcBef>
                <a:spcPts val="0"/>
              </a:spcBef>
              <a:spcAft>
                <a:spcPts val="0"/>
              </a:spcAft>
              <a:buClr>
                <a:schemeClr val="dk2"/>
              </a:buClr>
              <a:buSzPts val="1200"/>
              <a:buFont typeface="Comic Sans MS"/>
              <a:buAutoNum type="arabicPeriod"/>
            </a:pPr>
            <a:r>
              <a:rPr lang="en" sz="1200">
                <a:solidFill>
                  <a:schemeClr val="dk2"/>
                </a:solidFill>
                <a:latin typeface="Comic Sans MS"/>
                <a:ea typeface="Comic Sans MS"/>
                <a:cs typeface="Comic Sans MS"/>
                <a:sym typeface="Comic Sans MS"/>
              </a:rPr>
              <a:t>Other methods for feature selection like SHAP, LIME, etc can also be used.</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23"/>
          <p:cNvSpPr/>
          <p:nvPr/>
        </p:nvSpPr>
        <p:spPr>
          <a:xfrm>
            <a:off x="0" y="0"/>
            <a:ext cx="9161100" cy="2484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23"/>
          <p:cNvSpPr txBox="1"/>
          <p:nvPr>
            <p:ph idx="4294967295" type="title"/>
          </p:nvPr>
        </p:nvSpPr>
        <p:spPr>
          <a:xfrm>
            <a:off x="320250" y="875550"/>
            <a:ext cx="8520600" cy="7335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b="1" lang="en">
                <a:solidFill>
                  <a:schemeClr val="accent1"/>
                </a:solidFill>
                <a:latin typeface="Caveat"/>
                <a:ea typeface="Caveat"/>
                <a:cs typeface="Caveat"/>
                <a:sym typeface="Caveat"/>
              </a:rPr>
              <a:t>Reviews</a:t>
            </a:r>
            <a:r>
              <a:rPr b="1" lang="en">
                <a:solidFill>
                  <a:schemeClr val="accent1"/>
                </a:solidFill>
                <a:latin typeface="Caveat"/>
                <a:ea typeface="Caveat"/>
                <a:cs typeface="Caveat"/>
                <a:sym typeface="Caveat"/>
              </a:rPr>
              <a:t> for our Data Scientist</a:t>
            </a:r>
            <a:endParaRPr b="1">
              <a:solidFill>
                <a:schemeClr val="accent1"/>
              </a:solidFill>
              <a:latin typeface="Caveat"/>
              <a:ea typeface="Caveat"/>
              <a:cs typeface="Caveat"/>
              <a:sym typeface="Caveat"/>
            </a:endParaRPr>
          </a:p>
        </p:txBody>
      </p:sp>
      <p:grpSp>
        <p:nvGrpSpPr>
          <p:cNvPr id="198" name="Google Shape;198;p23"/>
          <p:cNvGrpSpPr/>
          <p:nvPr/>
        </p:nvGrpSpPr>
        <p:grpSpPr>
          <a:xfrm>
            <a:off x="1211307" y="1705030"/>
            <a:ext cx="1233485" cy="1233485"/>
            <a:chOff x="1700550" y="1498632"/>
            <a:chExt cx="1053900" cy="1053900"/>
          </a:xfrm>
        </p:grpSpPr>
        <p:sp>
          <p:nvSpPr>
            <p:cNvPr id="199" name="Google Shape;199;p23"/>
            <p:cNvSpPr/>
            <p:nvPr/>
          </p:nvSpPr>
          <p:spPr>
            <a:xfrm>
              <a:off x="1700550" y="1498632"/>
              <a:ext cx="1053900" cy="10539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23"/>
            <p:cNvSpPr/>
            <p:nvPr/>
          </p:nvSpPr>
          <p:spPr>
            <a:xfrm>
              <a:off x="1956450" y="1729405"/>
              <a:ext cx="542100" cy="515400"/>
            </a:xfrm>
            <a:prstGeom prst="star5">
              <a:avLst>
                <a:gd fmla="val 19098" name="adj"/>
                <a:gd fmla="val 105146" name="hf"/>
                <a:gd fmla="val 110557" name="vf"/>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1" name="Google Shape;201;p23"/>
          <p:cNvGrpSpPr/>
          <p:nvPr/>
        </p:nvGrpSpPr>
        <p:grpSpPr>
          <a:xfrm>
            <a:off x="2583323" y="1705030"/>
            <a:ext cx="1233485" cy="1233485"/>
            <a:chOff x="2872812" y="1498619"/>
            <a:chExt cx="1053900" cy="1053900"/>
          </a:xfrm>
        </p:grpSpPr>
        <p:sp>
          <p:nvSpPr>
            <p:cNvPr id="202" name="Google Shape;202;p23"/>
            <p:cNvSpPr/>
            <p:nvPr/>
          </p:nvSpPr>
          <p:spPr>
            <a:xfrm>
              <a:off x="2872812" y="1498619"/>
              <a:ext cx="1053900" cy="10539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23"/>
            <p:cNvSpPr/>
            <p:nvPr/>
          </p:nvSpPr>
          <p:spPr>
            <a:xfrm>
              <a:off x="3128712" y="1729418"/>
              <a:ext cx="542100" cy="515400"/>
            </a:xfrm>
            <a:prstGeom prst="star5">
              <a:avLst>
                <a:gd fmla="val 19098" name="adj"/>
                <a:gd fmla="val 105146" name="hf"/>
                <a:gd fmla="val 110557" name="vf"/>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4" name="Google Shape;204;p23"/>
          <p:cNvGrpSpPr/>
          <p:nvPr/>
        </p:nvGrpSpPr>
        <p:grpSpPr>
          <a:xfrm>
            <a:off x="3955309" y="1705030"/>
            <a:ext cx="1233485" cy="1233485"/>
            <a:chOff x="4045050" y="1484544"/>
            <a:chExt cx="1053900" cy="1053900"/>
          </a:xfrm>
        </p:grpSpPr>
        <p:sp>
          <p:nvSpPr>
            <p:cNvPr id="205" name="Google Shape;205;p23"/>
            <p:cNvSpPr/>
            <p:nvPr/>
          </p:nvSpPr>
          <p:spPr>
            <a:xfrm>
              <a:off x="4045050" y="1484544"/>
              <a:ext cx="1053900" cy="10539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23"/>
            <p:cNvSpPr/>
            <p:nvPr/>
          </p:nvSpPr>
          <p:spPr>
            <a:xfrm>
              <a:off x="4300950" y="1715343"/>
              <a:ext cx="542100" cy="515400"/>
            </a:xfrm>
            <a:prstGeom prst="star5">
              <a:avLst>
                <a:gd fmla="val 19098" name="adj"/>
                <a:gd fmla="val 105146" name="hf"/>
                <a:gd fmla="val 110557" name="vf"/>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7" name="Google Shape;207;p23"/>
          <p:cNvGrpSpPr/>
          <p:nvPr/>
        </p:nvGrpSpPr>
        <p:grpSpPr>
          <a:xfrm>
            <a:off x="5327311" y="1705030"/>
            <a:ext cx="1233485" cy="1233485"/>
            <a:chOff x="5217300" y="1498632"/>
            <a:chExt cx="1053900" cy="1053900"/>
          </a:xfrm>
        </p:grpSpPr>
        <p:sp>
          <p:nvSpPr>
            <p:cNvPr id="208" name="Google Shape;208;p23"/>
            <p:cNvSpPr/>
            <p:nvPr/>
          </p:nvSpPr>
          <p:spPr>
            <a:xfrm>
              <a:off x="5217300" y="1498632"/>
              <a:ext cx="1053900" cy="10539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23"/>
            <p:cNvSpPr/>
            <p:nvPr/>
          </p:nvSpPr>
          <p:spPr>
            <a:xfrm>
              <a:off x="5473200" y="1729430"/>
              <a:ext cx="542100" cy="515400"/>
            </a:xfrm>
            <a:prstGeom prst="star5">
              <a:avLst>
                <a:gd fmla="val 19098" name="adj"/>
                <a:gd fmla="val 105146" name="hf"/>
                <a:gd fmla="val 110557" name="vf"/>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0" name="Google Shape;210;p23"/>
          <p:cNvGrpSpPr/>
          <p:nvPr/>
        </p:nvGrpSpPr>
        <p:grpSpPr>
          <a:xfrm>
            <a:off x="6699312" y="1705030"/>
            <a:ext cx="1233485" cy="1233485"/>
            <a:chOff x="6389550" y="1498632"/>
            <a:chExt cx="1053900" cy="1053900"/>
          </a:xfrm>
        </p:grpSpPr>
        <p:sp>
          <p:nvSpPr>
            <p:cNvPr id="211" name="Google Shape;211;p23"/>
            <p:cNvSpPr/>
            <p:nvPr/>
          </p:nvSpPr>
          <p:spPr>
            <a:xfrm>
              <a:off x="6389550" y="1498632"/>
              <a:ext cx="1053900" cy="10539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23"/>
            <p:cNvSpPr/>
            <p:nvPr/>
          </p:nvSpPr>
          <p:spPr>
            <a:xfrm>
              <a:off x="6645450" y="1729430"/>
              <a:ext cx="542100" cy="515400"/>
            </a:xfrm>
            <a:prstGeom prst="star5">
              <a:avLst>
                <a:gd fmla="val 19098" name="adj"/>
                <a:gd fmla="val 105146" name="hf"/>
                <a:gd fmla="val 110557" name="vf"/>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3" name="Google Shape;213;p23"/>
          <p:cNvSpPr txBox="1"/>
          <p:nvPr>
            <p:ph idx="4294967295" type="body"/>
          </p:nvPr>
        </p:nvSpPr>
        <p:spPr>
          <a:xfrm>
            <a:off x="311700" y="3198825"/>
            <a:ext cx="8520600" cy="16098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sz="2400">
                <a:latin typeface="Caveat"/>
                <a:ea typeface="Caveat"/>
                <a:cs typeface="Caveat"/>
                <a:sym typeface="Caveat"/>
              </a:rPr>
              <a:t>What do you think will Mr. Droopy will be happy with the work</a:t>
            </a:r>
            <a:endParaRPr sz="2400">
              <a:latin typeface="Caveat"/>
              <a:ea typeface="Caveat"/>
              <a:cs typeface="Caveat"/>
              <a:sym typeface="Caveat"/>
            </a:endParaRPr>
          </a:p>
          <a:p>
            <a:pPr indent="0" lvl="0" marL="0" rtl="0" algn="ctr">
              <a:spcBef>
                <a:spcPts val="1200"/>
              </a:spcBef>
              <a:spcAft>
                <a:spcPts val="1200"/>
              </a:spcAft>
              <a:buNone/>
            </a:pPr>
            <a:r>
              <a:rPr lang="en" sz="2400">
                <a:latin typeface="Caveat"/>
                <a:ea typeface="Caveat"/>
                <a:cs typeface="Caveat"/>
                <a:sym typeface="Caveat"/>
              </a:rPr>
              <a:t>Will he offer Tom a job? </a:t>
            </a:r>
            <a:br>
              <a:rPr lang="en" sz="2400">
                <a:latin typeface="Caveat"/>
                <a:ea typeface="Caveat"/>
                <a:cs typeface="Caveat"/>
                <a:sym typeface="Caveat"/>
              </a:rPr>
            </a:br>
            <a:r>
              <a:rPr lang="en" sz="2400">
                <a:latin typeface="Caveat"/>
                <a:ea typeface="Caveat"/>
                <a:cs typeface="Caveat"/>
                <a:sym typeface="Caveat"/>
              </a:rPr>
              <a:t>Team Outliers is </a:t>
            </a:r>
            <a:r>
              <a:rPr lang="en" sz="2400">
                <a:latin typeface="Caveat"/>
                <a:ea typeface="Caveat"/>
                <a:cs typeface="Caveat"/>
                <a:sym typeface="Caveat"/>
              </a:rPr>
              <a:t>eager</a:t>
            </a:r>
            <a:r>
              <a:rPr lang="en" sz="2400">
                <a:latin typeface="Caveat"/>
                <a:ea typeface="Caveat"/>
                <a:cs typeface="Caveat"/>
                <a:sym typeface="Caveat"/>
              </a:rPr>
              <a:t> to know your feedback.</a:t>
            </a:r>
            <a:endParaRPr sz="2400">
              <a:latin typeface="Caveat"/>
              <a:ea typeface="Caveat"/>
              <a:cs typeface="Caveat"/>
              <a:sym typeface="Caveat"/>
            </a:endParaRPr>
          </a:p>
        </p:txBody>
      </p:sp>
      <p:pic>
        <p:nvPicPr>
          <p:cNvPr id="214" name="Google Shape;214;p23"/>
          <p:cNvPicPr preferRelativeResize="0"/>
          <p:nvPr/>
        </p:nvPicPr>
        <p:blipFill>
          <a:blip r:embed="rId3">
            <a:alphaModFix/>
          </a:blip>
          <a:stretch>
            <a:fillRect/>
          </a:stretch>
        </p:blipFill>
        <p:spPr>
          <a:xfrm>
            <a:off x="814038" y="413675"/>
            <a:ext cx="1630775" cy="28655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sp>
        <p:nvSpPr>
          <p:cNvPr id="64" name="Google Shape;64;p14"/>
          <p:cNvSpPr txBox="1"/>
          <p:nvPr>
            <p:ph type="title"/>
          </p:nvPr>
        </p:nvSpPr>
        <p:spPr>
          <a:xfrm>
            <a:off x="61925" y="0"/>
            <a:ext cx="5220600" cy="7032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b="1" lang="en" sz="3000">
                <a:latin typeface="Caveat"/>
                <a:ea typeface="Caveat"/>
                <a:cs typeface="Caveat"/>
                <a:sym typeface="Caveat"/>
              </a:rPr>
              <a:t>Introduction:</a:t>
            </a:r>
            <a:endParaRPr b="1" sz="2600">
              <a:latin typeface="Caveat"/>
              <a:ea typeface="Caveat"/>
              <a:cs typeface="Caveat"/>
              <a:sym typeface="Caveat"/>
            </a:endParaRPr>
          </a:p>
        </p:txBody>
      </p:sp>
      <p:sp>
        <p:nvSpPr>
          <p:cNvPr id="65" name="Google Shape;65;p14"/>
          <p:cNvSpPr txBox="1"/>
          <p:nvPr/>
        </p:nvSpPr>
        <p:spPr>
          <a:xfrm>
            <a:off x="723300" y="2230200"/>
            <a:ext cx="2400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Playfair Display"/>
              <a:ea typeface="Playfair Display"/>
              <a:cs typeface="Playfair Display"/>
              <a:sym typeface="Playfair Display"/>
            </a:endParaRPr>
          </a:p>
        </p:txBody>
      </p:sp>
      <p:sp>
        <p:nvSpPr>
          <p:cNvPr id="66" name="Google Shape;66;p14"/>
          <p:cNvSpPr txBox="1"/>
          <p:nvPr/>
        </p:nvSpPr>
        <p:spPr>
          <a:xfrm>
            <a:off x="-160725" y="440725"/>
            <a:ext cx="5443200" cy="46050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b="1" lang="en" sz="2100">
                <a:latin typeface="Caveat"/>
                <a:ea typeface="Caveat"/>
                <a:cs typeface="Caveat"/>
                <a:sym typeface="Caveat"/>
              </a:rPr>
              <a:t>Objectives:</a:t>
            </a:r>
            <a:endParaRPr b="1" sz="2100">
              <a:latin typeface="Caveat"/>
              <a:ea typeface="Caveat"/>
              <a:cs typeface="Caveat"/>
              <a:sym typeface="Caveat"/>
            </a:endParaRPr>
          </a:p>
          <a:p>
            <a:pPr indent="-304800" lvl="0" marL="457200" rtl="0" algn="l">
              <a:lnSpc>
                <a:spcPct val="115000"/>
              </a:lnSpc>
              <a:spcBef>
                <a:spcPts val="600"/>
              </a:spcBef>
              <a:spcAft>
                <a:spcPts val="0"/>
              </a:spcAft>
              <a:buClr>
                <a:schemeClr val="dk2"/>
              </a:buClr>
              <a:buSzPts val="1200"/>
              <a:buFont typeface="Comic Sans MS"/>
              <a:buChar char="❖"/>
            </a:pPr>
            <a:r>
              <a:rPr lang="en" sz="1200">
                <a:solidFill>
                  <a:schemeClr val="dk2"/>
                </a:solidFill>
                <a:latin typeface="Comic Sans MS"/>
                <a:ea typeface="Comic Sans MS"/>
                <a:cs typeface="Comic Sans MS"/>
                <a:sym typeface="Comic Sans MS"/>
              </a:rPr>
              <a:t>To build a supervised learning classification model that can predict customer dissatisfaction with at least 90% accuracy (true positive rate) on validation data.</a:t>
            </a:r>
            <a:endParaRPr sz="1200">
              <a:solidFill>
                <a:schemeClr val="dk2"/>
              </a:solidFill>
              <a:latin typeface="Comic Sans MS"/>
              <a:ea typeface="Comic Sans MS"/>
              <a:cs typeface="Comic Sans MS"/>
              <a:sym typeface="Comic Sans MS"/>
            </a:endParaRPr>
          </a:p>
          <a:p>
            <a:pPr indent="-304800" lvl="0" marL="457200" rtl="0" algn="l">
              <a:lnSpc>
                <a:spcPct val="115000"/>
              </a:lnSpc>
              <a:spcBef>
                <a:spcPts val="0"/>
              </a:spcBef>
              <a:spcAft>
                <a:spcPts val="0"/>
              </a:spcAft>
              <a:buClr>
                <a:schemeClr val="dk2"/>
              </a:buClr>
              <a:buSzPts val="1200"/>
              <a:buFont typeface="Comic Sans MS"/>
              <a:buChar char="❖"/>
            </a:pPr>
            <a:r>
              <a:rPr lang="en" sz="1200">
                <a:solidFill>
                  <a:schemeClr val="dk2"/>
                </a:solidFill>
                <a:latin typeface="Comic Sans MS"/>
                <a:ea typeface="Comic Sans MS"/>
                <a:cs typeface="Comic Sans MS"/>
                <a:sym typeface="Comic Sans MS"/>
              </a:rPr>
              <a:t>To gauge several evaluation metrics for the predictive model and determine their suitability for application in customer satisfaction prediction.</a:t>
            </a:r>
            <a:endParaRPr sz="1200">
              <a:solidFill>
                <a:schemeClr val="dk2"/>
              </a:solidFill>
              <a:latin typeface="Comic Sans MS"/>
              <a:ea typeface="Comic Sans MS"/>
              <a:cs typeface="Comic Sans MS"/>
              <a:sym typeface="Comic Sans MS"/>
            </a:endParaRPr>
          </a:p>
          <a:p>
            <a:pPr indent="-304800" lvl="0" marL="457200" rtl="0" algn="l">
              <a:lnSpc>
                <a:spcPct val="115000"/>
              </a:lnSpc>
              <a:spcBef>
                <a:spcPts val="0"/>
              </a:spcBef>
              <a:spcAft>
                <a:spcPts val="0"/>
              </a:spcAft>
              <a:buClr>
                <a:schemeClr val="dk2"/>
              </a:buClr>
              <a:buSzPts val="1200"/>
              <a:buFont typeface="Comic Sans MS"/>
              <a:buChar char="❖"/>
            </a:pPr>
            <a:r>
              <a:rPr lang="en" sz="1200">
                <a:solidFill>
                  <a:schemeClr val="dk2"/>
                </a:solidFill>
                <a:latin typeface="Comic Sans MS"/>
                <a:ea typeface="Comic Sans MS"/>
                <a:cs typeface="Comic Sans MS"/>
                <a:sym typeface="Comic Sans MS"/>
              </a:rPr>
              <a:t>To extract high impact predictors of customer satisfaction via model interpretation.</a:t>
            </a:r>
            <a:endParaRPr sz="1200">
              <a:solidFill>
                <a:schemeClr val="dk2"/>
              </a:solidFill>
              <a:latin typeface="Comic Sans MS"/>
              <a:ea typeface="Comic Sans MS"/>
              <a:cs typeface="Comic Sans MS"/>
              <a:sym typeface="Comic Sans MS"/>
            </a:endParaRPr>
          </a:p>
          <a:p>
            <a:pPr indent="-304800" lvl="0" marL="457200" rtl="0" algn="l">
              <a:lnSpc>
                <a:spcPct val="115000"/>
              </a:lnSpc>
              <a:spcBef>
                <a:spcPts val="0"/>
              </a:spcBef>
              <a:spcAft>
                <a:spcPts val="0"/>
              </a:spcAft>
              <a:buClr>
                <a:schemeClr val="dk2"/>
              </a:buClr>
              <a:buSzPts val="1200"/>
              <a:buFont typeface="Comic Sans MS"/>
              <a:buChar char="❖"/>
            </a:pPr>
            <a:r>
              <a:rPr lang="en" sz="1200">
                <a:solidFill>
                  <a:schemeClr val="dk2"/>
                </a:solidFill>
                <a:latin typeface="Comic Sans MS"/>
                <a:ea typeface="Comic Sans MS"/>
                <a:cs typeface="Comic Sans MS"/>
                <a:sym typeface="Comic Sans MS"/>
              </a:rPr>
              <a:t>To identify any potential for further improvement and scope for practical application of such models</a:t>
            </a:r>
            <a:endParaRPr sz="1200">
              <a:latin typeface="Comic Sans MS"/>
              <a:ea typeface="Comic Sans MS"/>
              <a:cs typeface="Comic Sans MS"/>
              <a:sym typeface="Comic Sans MS"/>
            </a:endParaRPr>
          </a:p>
          <a:p>
            <a:pPr indent="0" lvl="0" marL="457200" rtl="0" algn="l">
              <a:spcBef>
                <a:spcPts val="500"/>
              </a:spcBef>
              <a:spcAft>
                <a:spcPts val="0"/>
              </a:spcAft>
              <a:buNone/>
            </a:pPr>
            <a:r>
              <a:t/>
            </a:r>
            <a:endParaRPr>
              <a:latin typeface="Playfair Display"/>
              <a:ea typeface="Playfair Display"/>
              <a:cs typeface="Playfair Display"/>
              <a:sym typeface="Playfair Display"/>
            </a:endParaRPr>
          </a:p>
          <a:p>
            <a:pPr indent="0" lvl="0" marL="457200" rtl="0" algn="l">
              <a:spcBef>
                <a:spcPts val="0"/>
              </a:spcBef>
              <a:spcAft>
                <a:spcPts val="0"/>
              </a:spcAft>
              <a:buNone/>
            </a:pPr>
            <a:r>
              <a:rPr b="1" lang="en" sz="2100">
                <a:latin typeface="Caveat"/>
                <a:ea typeface="Caveat"/>
                <a:cs typeface="Caveat"/>
                <a:sym typeface="Caveat"/>
              </a:rPr>
              <a:t>Limitations:</a:t>
            </a:r>
            <a:endParaRPr b="1" sz="2100">
              <a:latin typeface="Caveat"/>
              <a:ea typeface="Caveat"/>
              <a:cs typeface="Caveat"/>
              <a:sym typeface="Caveat"/>
            </a:endParaRPr>
          </a:p>
          <a:p>
            <a:pPr indent="-304800" lvl="0" marL="457200" rtl="0" algn="l">
              <a:spcBef>
                <a:spcPts val="0"/>
              </a:spcBef>
              <a:spcAft>
                <a:spcPts val="0"/>
              </a:spcAft>
              <a:buSzPts val="1200"/>
              <a:buFont typeface="Comic Sans MS"/>
              <a:buChar char="❖"/>
            </a:pPr>
            <a:r>
              <a:rPr lang="en" sz="1200">
                <a:latin typeface="Comic Sans MS"/>
                <a:ea typeface="Comic Sans MS"/>
                <a:cs typeface="Comic Sans MS"/>
                <a:sym typeface="Comic Sans MS"/>
              </a:rPr>
              <a:t>Class imbalance exist in the provided data hence performance of the minor category is subject to the sampling techniques and the </a:t>
            </a:r>
            <a:r>
              <a:rPr lang="en" sz="1200">
                <a:latin typeface="Comic Sans MS"/>
                <a:ea typeface="Comic Sans MS"/>
                <a:cs typeface="Comic Sans MS"/>
                <a:sym typeface="Comic Sans MS"/>
              </a:rPr>
              <a:t>evaluation</a:t>
            </a:r>
            <a:r>
              <a:rPr lang="en" sz="1200">
                <a:latin typeface="Comic Sans MS"/>
                <a:ea typeface="Comic Sans MS"/>
                <a:cs typeface="Comic Sans MS"/>
                <a:sym typeface="Comic Sans MS"/>
              </a:rPr>
              <a:t> parameters.</a:t>
            </a:r>
            <a:endParaRPr sz="1200">
              <a:latin typeface="Comic Sans MS"/>
              <a:ea typeface="Comic Sans MS"/>
              <a:cs typeface="Comic Sans MS"/>
              <a:sym typeface="Comic Sans MS"/>
            </a:endParaRPr>
          </a:p>
          <a:p>
            <a:pPr indent="-304800" lvl="0" marL="457200" rtl="0" algn="l">
              <a:spcBef>
                <a:spcPts val="0"/>
              </a:spcBef>
              <a:spcAft>
                <a:spcPts val="0"/>
              </a:spcAft>
              <a:buSzPts val="1200"/>
              <a:buFont typeface="Comic Sans MS"/>
              <a:buChar char="❖"/>
            </a:pPr>
            <a:r>
              <a:rPr lang="en" sz="1200">
                <a:latin typeface="Comic Sans MS"/>
                <a:ea typeface="Comic Sans MS"/>
                <a:cs typeface="Comic Sans MS"/>
                <a:sym typeface="Comic Sans MS"/>
              </a:rPr>
              <a:t>The opinion elicited from the research study cannot be taken as the opinion of the whole population.</a:t>
            </a:r>
            <a:endParaRPr sz="1200">
              <a:latin typeface="Comic Sans MS"/>
              <a:ea typeface="Comic Sans MS"/>
              <a:cs typeface="Comic Sans MS"/>
              <a:sym typeface="Comic Sans MS"/>
            </a:endParaRPr>
          </a:p>
          <a:p>
            <a:pPr indent="-304800" lvl="0" marL="457200" rtl="0" algn="l">
              <a:spcBef>
                <a:spcPts val="0"/>
              </a:spcBef>
              <a:spcAft>
                <a:spcPts val="0"/>
              </a:spcAft>
              <a:buSzPts val="1200"/>
              <a:buFont typeface="Comic Sans MS"/>
              <a:buChar char="❖"/>
            </a:pPr>
            <a:r>
              <a:rPr lang="en" sz="1200">
                <a:latin typeface="Comic Sans MS"/>
                <a:ea typeface="Comic Sans MS"/>
                <a:cs typeface="Comic Sans MS"/>
                <a:sym typeface="Comic Sans MS"/>
              </a:rPr>
              <a:t>Data totally depends on the respondent’s view which could be biased.</a:t>
            </a:r>
            <a:endParaRPr sz="1200">
              <a:latin typeface="Comic Sans MS"/>
              <a:ea typeface="Comic Sans MS"/>
              <a:cs typeface="Comic Sans MS"/>
              <a:sym typeface="Comic Sans MS"/>
            </a:endParaRPr>
          </a:p>
        </p:txBody>
      </p:sp>
      <p:sp>
        <p:nvSpPr>
          <p:cNvPr id="67" name="Google Shape;67;p14"/>
          <p:cNvSpPr txBox="1"/>
          <p:nvPr/>
        </p:nvSpPr>
        <p:spPr>
          <a:xfrm>
            <a:off x="5163600" y="8250"/>
            <a:ext cx="3636600" cy="49872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b="1" lang="en" sz="2100">
                <a:solidFill>
                  <a:schemeClr val="dk2"/>
                </a:solidFill>
                <a:latin typeface="Caveat"/>
                <a:ea typeface="Caveat"/>
                <a:cs typeface="Caveat"/>
                <a:sym typeface="Caveat"/>
              </a:rPr>
              <a:t>Approach</a:t>
            </a:r>
            <a:r>
              <a:rPr b="1" lang="en" sz="2100">
                <a:solidFill>
                  <a:schemeClr val="dk2"/>
                </a:solidFill>
                <a:latin typeface="Caveat"/>
                <a:ea typeface="Caveat"/>
                <a:cs typeface="Caveat"/>
                <a:sym typeface="Caveat"/>
              </a:rPr>
              <a:t>:</a:t>
            </a:r>
            <a:endParaRPr sz="800">
              <a:solidFill>
                <a:schemeClr val="dk2"/>
              </a:solidFill>
              <a:latin typeface="Comic Sans MS"/>
              <a:ea typeface="Comic Sans MS"/>
              <a:cs typeface="Comic Sans MS"/>
              <a:sym typeface="Comic Sans MS"/>
            </a:endParaRPr>
          </a:p>
          <a:p>
            <a:pPr indent="-292100" lvl="0" marL="457200" rtl="0" algn="l">
              <a:lnSpc>
                <a:spcPct val="115000"/>
              </a:lnSpc>
              <a:spcBef>
                <a:spcPts val="600"/>
              </a:spcBef>
              <a:spcAft>
                <a:spcPts val="0"/>
              </a:spcAft>
              <a:buClr>
                <a:schemeClr val="dk2"/>
              </a:buClr>
              <a:buSzPts val="1000"/>
              <a:buFont typeface="Comic Sans MS"/>
              <a:buChar char="❖"/>
            </a:pPr>
            <a:r>
              <a:rPr lang="en" sz="1000">
                <a:solidFill>
                  <a:schemeClr val="dk2"/>
                </a:solidFill>
                <a:latin typeface="Comic Sans MS"/>
                <a:ea typeface="Comic Sans MS"/>
                <a:cs typeface="Comic Sans MS"/>
                <a:sym typeface="Comic Sans MS"/>
              </a:rPr>
              <a:t>After the routine data cleanup and eda, we will check for class imbalances in the dataset. As we are working with customer satisfaction data, we expect there to be a natural imbalance, with satisfied customers being the majority, in the collected data as Santander Bank is a reasonably prominent bank which employs around 10,000 people with a principal market in the northeastern United States.</a:t>
            </a:r>
            <a:endParaRPr sz="1000">
              <a:solidFill>
                <a:schemeClr val="dk2"/>
              </a:solidFill>
              <a:latin typeface="Comic Sans MS"/>
              <a:ea typeface="Comic Sans MS"/>
              <a:cs typeface="Comic Sans MS"/>
              <a:sym typeface="Comic Sans MS"/>
            </a:endParaRPr>
          </a:p>
          <a:p>
            <a:pPr indent="-292100" lvl="0" marL="457200" rtl="0" algn="l">
              <a:lnSpc>
                <a:spcPct val="115000"/>
              </a:lnSpc>
              <a:spcBef>
                <a:spcPts val="0"/>
              </a:spcBef>
              <a:spcAft>
                <a:spcPts val="0"/>
              </a:spcAft>
              <a:buClr>
                <a:schemeClr val="dk2"/>
              </a:buClr>
              <a:buSzPts val="1000"/>
              <a:buFont typeface="Comic Sans MS"/>
              <a:buChar char="❖"/>
            </a:pPr>
            <a:r>
              <a:rPr lang="en" sz="1000">
                <a:solidFill>
                  <a:schemeClr val="dk2"/>
                </a:solidFill>
                <a:latin typeface="Comic Sans MS"/>
                <a:ea typeface="Comic Sans MS"/>
                <a:cs typeface="Comic Sans MS"/>
                <a:sym typeface="Comic Sans MS"/>
              </a:rPr>
              <a:t>As the primary focus is to build a predictive model, we will then proceed to create various base models and identify which modeling approach works. We will use this understanding to then create ensemble models to reduce generalization error.</a:t>
            </a:r>
            <a:endParaRPr sz="1000">
              <a:solidFill>
                <a:schemeClr val="dk2"/>
              </a:solidFill>
              <a:latin typeface="Comic Sans MS"/>
              <a:ea typeface="Comic Sans MS"/>
              <a:cs typeface="Comic Sans MS"/>
              <a:sym typeface="Comic Sans MS"/>
            </a:endParaRPr>
          </a:p>
          <a:p>
            <a:pPr indent="-292100" lvl="0" marL="457200" rtl="0" algn="l">
              <a:lnSpc>
                <a:spcPct val="115000"/>
              </a:lnSpc>
              <a:spcBef>
                <a:spcPts val="0"/>
              </a:spcBef>
              <a:spcAft>
                <a:spcPts val="0"/>
              </a:spcAft>
              <a:buClr>
                <a:schemeClr val="dk2"/>
              </a:buClr>
              <a:buSzPts val="1000"/>
              <a:buFont typeface="Comic Sans MS"/>
              <a:buChar char="❖"/>
            </a:pPr>
            <a:r>
              <a:rPr lang="en" sz="1000">
                <a:solidFill>
                  <a:schemeClr val="dk2"/>
                </a:solidFill>
                <a:latin typeface="Comic Sans MS"/>
                <a:ea typeface="Comic Sans MS"/>
                <a:cs typeface="Comic Sans MS"/>
                <a:sym typeface="Comic Sans MS"/>
              </a:rPr>
              <a:t>Finally, we can compare these models and identify suitable metrics to best evaluate our model predictions.</a:t>
            </a:r>
            <a:endParaRPr sz="1000">
              <a:solidFill>
                <a:schemeClr val="dk2"/>
              </a:solidFill>
              <a:latin typeface="Comic Sans MS"/>
              <a:ea typeface="Comic Sans MS"/>
              <a:cs typeface="Comic Sans MS"/>
              <a:sym typeface="Comic Sans MS"/>
            </a:endParaRPr>
          </a:p>
          <a:p>
            <a:pPr indent="-292100" lvl="0" marL="457200" rtl="0" algn="l">
              <a:lnSpc>
                <a:spcPct val="115000"/>
              </a:lnSpc>
              <a:spcBef>
                <a:spcPts val="0"/>
              </a:spcBef>
              <a:spcAft>
                <a:spcPts val="0"/>
              </a:spcAft>
              <a:buClr>
                <a:schemeClr val="dk2"/>
              </a:buClr>
              <a:buSzPts val="1000"/>
              <a:buFont typeface="Comic Sans MS"/>
              <a:buChar char="❖"/>
            </a:pPr>
            <a:r>
              <a:rPr lang="en" sz="1000">
                <a:solidFill>
                  <a:schemeClr val="dk2"/>
                </a:solidFill>
                <a:latin typeface="Comic Sans MS"/>
                <a:ea typeface="Comic Sans MS"/>
                <a:cs typeface="Comic Sans MS"/>
                <a:sym typeface="Comic Sans MS"/>
              </a:rPr>
              <a:t>After identifying an optimal model suitable for our application, we can then see which predictors have the most impact on model performance using techniques such as permutation importance.</a:t>
            </a:r>
            <a:endParaRPr sz="1000">
              <a:solidFill>
                <a:schemeClr val="dk2"/>
              </a:solidFill>
              <a:latin typeface="Comic Sans MS"/>
              <a:ea typeface="Comic Sans MS"/>
              <a:cs typeface="Comic Sans MS"/>
              <a:sym typeface="Comic Sans MS"/>
            </a:endParaRPr>
          </a:p>
          <a:p>
            <a:pPr indent="-292100" lvl="0" marL="457200" rtl="0" algn="l">
              <a:lnSpc>
                <a:spcPct val="115000"/>
              </a:lnSpc>
              <a:spcBef>
                <a:spcPts val="0"/>
              </a:spcBef>
              <a:spcAft>
                <a:spcPts val="0"/>
              </a:spcAft>
              <a:buClr>
                <a:schemeClr val="dk2"/>
              </a:buClr>
              <a:buSzPts val="1000"/>
              <a:buFont typeface="Comic Sans MS"/>
              <a:buChar char="❖"/>
            </a:pPr>
            <a:r>
              <a:rPr lang="en" sz="1000">
                <a:solidFill>
                  <a:schemeClr val="dk2"/>
                </a:solidFill>
                <a:latin typeface="Comic Sans MS"/>
                <a:ea typeface="Comic Sans MS"/>
                <a:cs typeface="Comic Sans MS"/>
                <a:sym typeface="Comic Sans MS"/>
              </a:rPr>
              <a:t>Finally, we will make an assessment of the wins and the shortcomings of our modelling and arrive at potential avenues for improvement</a:t>
            </a:r>
            <a:endParaRPr sz="1000">
              <a:solidFill>
                <a:schemeClr val="dk2"/>
              </a:solidFill>
              <a:latin typeface="Comic Sans MS"/>
              <a:ea typeface="Comic Sans MS"/>
              <a:cs typeface="Comic Sans MS"/>
              <a:sym typeface="Comic Sans M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5"/>
          <p:cNvSpPr/>
          <p:nvPr/>
        </p:nvSpPr>
        <p:spPr>
          <a:xfrm>
            <a:off x="0" y="0"/>
            <a:ext cx="9161100" cy="2484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5"/>
          <p:cNvSpPr txBox="1"/>
          <p:nvPr>
            <p:ph idx="4294967295" type="title"/>
          </p:nvPr>
        </p:nvSpPr>
        <p:spPr>
          <a:xfrm>
            <a:off x="187175" y="1463475"/>
            <a:ext cx="8520600" cy="733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2000">
                <a:solidFill>
                  <a:schemeClr val="accent1"/>
                </a:solidFill>
                <a:latin typeface="Caveat"/>
                <a:ea typeface="Caveat"/>
                <a:cs typeface="Caveat"/>
                <a:sym typeface="Caveat"/>
              </a:rPr>
              <a:t>Main Characters of our Story </a:t>
            </a:r>
            <a:endParaRPr b="1" sz="2000">
              <a:solidFill>
                <a:schemeClr val="accent1"/>
              </a:solidFill>
              <a:latin typeface="Caveat"/>
              <a:ea typeface="Caveat"/>
              <a:cs typeface="Caveat"/>
              <a:sym typeface="Caveat"/>
            </a:endParaRPr>
          </a:p>
        </p:txBody>
      </p:sp>
      <p:sp>
        <p:nvSpPr>
          <p:cNvPr id="74" name="Google Shape;74;p15"/>
          <p:cNvSpPr txBox="1"/>
          <p:nvPr>
            <p:ph idx="4294967295" type="body"/>
          </p:nvPr>
        </p:nvSpPr>
        <p:spPr>
          <a:xfrm>
            <a:off x="164925" y="3661425"/>
            <a:ext cx="2177400" cy="436200"/>
          </a:xfrm>
          <a:prstGeom prst="rect">
            <a:avLst/>
          </a:prstGeom>
        </p:spPr>
        <p:txBody>
          <a:bodyPr anchorCtr="0" anchor="t" bIns="91425" lIns="91425" spcFirstLastPara="1" rIns="91425" wrap="square" tIns="91425">
            <a:normAutofit fontScale="77500"/>
          </a:bodyPr>
          <a:lstStyle/>
          <a:p>
            <a:pPr indent="0" lvl="0" marL="0" rtl="0" algn="ctr">
              <a:spcBef>
                <a:spcPts val="0"/>
              </a:spcBef>
              <a:spcAft>
                <a:spcPts val="1200"/>
              </a:spcAft>
              <a:buNone/>
            </a:pPr>
            <a:r>
              <a:rPr lang="en" sz="2100">
                <a:solidFill>
                  <a:schemeClr val="accent5"/>
                </a:solidFill>
              </a:rPr>
              <a:t>Mr. Droopy</a:t>
            </a:r>
            <a:r>
              <a:rPr lang="en" sz="2100">
                <a:solidFill>
                  <a:schemeClr val="accent5"/>
                </a:solidFill>
              </a:rPr>
              <a:t> </a:t>
            </a:r>
            <a:endParaRPr sz="2100">
              <a:solidFill>
                <a:schemeClr val="accent5"/>
              </a:solidFill>
            </a:endParaRPr>
          </a:p>
        </p:txBody>
      </p:sp>
      <p:cxnSp>
        <p:nvCxnSpPr>
          <p:cNvPr id="75" name="Google Shape;75;p15"/>
          <p:cNvCxnSpPr/>
          <p:nvPr/>
        </p:nvCxnSpPr>
        <p:spPr>
          <a:xfrm>
            <a:off x="1118175" y="3613373"/>
            <a:ext cx="270900" cy="0"/>
          </a:xfrm>
          <a:prstGeom prst="straightConnector1">
            <a:avLst/>
          </a:prstGeom>
          <a:noFill/>
          <a:ln cap="flat" cmpd="sng" w="9525">
            <a:solidFill>
              <a:schemeClr val="lt2"/>
            </a:solidFill>
            <a:prstDash val="solid"/>
            <a:round/>
            <a:headEnd len="sm" w="sm" type="none"/>
            <a:tailEnd len="sm" w="sm" type="none"/>
          </a:ln>
        </p:spPr>
      </p:cxnSp>
      <p:sp>
        <p:nvSpPr>
          <p:cNvPr id="76" name="Google Shape;76;p15"/>
          <p:cNvSpPr txBox="1"/>
          <p:nvPr>
            <p:ph idx="4294967295" type="body"/>
          </p:nvPr>
        </p:nvSpPr>
        <p:spPr>
          <a:xfrm>
            <a:off x="164925" y="4011611"/>
            <a:ext cx="2177400" cy="1153800"/>
          </a:xfrm>
          <a:prstGeom prst="rect">
            <a:avLst/>
          </a:prstGeom>
        </p:spPr>
        <p:txBody>
          <a:bodyPr anchorCtr="0" anchor="t" bIns="91425" lIns="91425" spcFirstLastPara="1" rIns="91425" wrap="square" tIns="91425">
            <a:normAutofit/>
          </a:bodyPr>
          <a:lstStyle/>
          <a:p>
            <a:pPr indent="0" lvl="0" marL="0" rtl="0" algn="ctr">
              <a:lnSpc>
                <a:spcPct val="95000"/>
              </a:lnSpc>
              <a:spcBef>
                <a:spcPts val="0"/>
              </a:spcBef>
              <a:spcAft>
                <a:spcPts val="1200"/>
              </a:spcAft>
              <a:buNone/>
            </a:pPr>
            <a:r>
              <a:rPr lang="en" sz="900">
                <a:latin typeface="Comic Sans MS"/>
                <a:ea typeface="Comic Sans MS"/>
                <a:cs typeface="Comic Sans MS"/>
                <a:sym typeface="Comic Sans MS"/>
              </a:rPr>
              <a:t>President, Santander Bank, He has hired Mr. Tom (Data Scientist) to find out </a:t>
            </a:r>
            <a:r>
              <a:rPr lang="en" sz="900">
                <a:latin typeface="Comic Sans MS"/>
                <a:ea typeface="Comic Sans MS"/>
                <a:cs typeface="Comic Sans MS"/>
                <a:sym typeface="Comic Sans MS"/>
              </a:rPr>
              <a:t>the about the factors that are impacting the satisfaction levels of his customers</a:t>
            </a:r>
            <a:endParaRPr sz="900">
              <a:latin typeface="Comic Sans MS"/>
              <a:ea typeface="Comic Sans MS"/>
              <a:cs typeface="Comic Sans MS"/>
              <a:sym typeface="Comic Sans MS"/>
            </a:endParaRPr>
          </a:p>
        </p:txBody>
      </p:sp>
      <p:sp>
        <p:nvSpPr>
          <p:cNvPr id="77" name="Google Shape;77;p15"/>
          <p:cNvSpPr txBox="1"/>
          <p:nvPr>
            <p:ph idx="4294967295" type="body"/>
          </p:nvPr>
        </p:nvSpPr>
        <p:spPr>
          <a:xfrm>
            <a:off x="2374559" y="3613375"/>
            <a:ext cx="2177400" cy="436200"/>
          </a:xfrm>
          <a:prstGeom prst="rect">
            <a:avLst/>
          </a:prstGeom>
        </p:spPr>
        <p:txBody>
          <a:bodyPr anchorCtr="0" anchor="t" bIns="91425" lIns="91425" spcFirstLastPara="1" rIns="91425" wrap="square" tIns="91425">
            <a:normAutofit fontScale="77500"/>
          </a:bodyPr>
          <a:lstStyle/>
          <a:p>
            <a:pPr indent="0" lvl="0" marL="0" rtl="0" algn="ctr">
              <a:spcBef>
                <a:spcPts val="0"/>
              </a:spcBef>
              <a:spcAft>
                <a:spcPts val="1200"/>
              </a:spcAft>
              <a:buNone/>
            </a:pPr>
            <a:r>
              <a:rPr lang="en" sz="2100">
                <a:solidFill>
                  <a:schemeClr val="accent5"/>
                </a:solidFill>
              </a:rPr>
              <a:t>Ms. T</a:t>
            </a:r>
            <a:r>
              <a:rPr lang="en" sz="2100">
                <a:solidFill>
                  <a:schemeClr val="accent5"/>
                </a:solidFill>
              </a:rPr>
              <a:t>odless Galore</a:t>
            </a:r>
            <a:r>
              <a:rPr lang="en" sz="2100">
                <a:solidFill>
                  <a:schemeClr val="accent5"/>
                </a:solidFill>
              </a:rPr>
              <a:t> </a:t>
            </a:r>
            <a:endParaRPr sz="2100">
              <a:solidFill>
                <a:schemeClr val="accent5"/>
              </a:solidFill>
            </a:endParaRPr>
          </a:p>
        </p:txBody>
      </p:sp>
      <p:cxnSp>
        <p:nvCxnSpPr>
          <p:cNvPr id="78" name="Google Shape;78;p15"/>
          <p:cNvCxnSpPr/>
          <p:nvPr/>
        </p:nvCxnSpPr>
        <p:spPr>
          <a:xfrm>
            <a:off x="3327800" y="3613373"/>
            <a:ext cx="270900" cy="0"/>
          </a:xfrm>
          <a:prstGeom prst="straightConnector1">
            <a:avLst/>
          </a:prstGeom>
          <a:noFill/>
          <a:ln cap="flat" cmpd="sng" w="9525">
            <a:solidFill>
              <a:schemeClr val="lt2"/>
            </a:solidFill>
            <a:prstDash val="solid"/>
            <a:round/>
            <a:headEnd len="sm" w="sm" type="none"/>
            <a:tailEnd len="sm" w="sm" type="none"/>
          </a:ln>
        </p:spPr>
      </p:cxnSp>
      <p:sp>
        <p:nvSpPr>
          <p:cNvPr id="79" name="Google Shape;79;p15"/>
          <p:cNvSpPr txBox="1"/>
          <p:nvPr>
            <p:ph idx="4294967295" type="body"/>
          </p:nvPr>
        </p:nvSpPr>
        <p:spPr>
          <a:xfrm>
            <a:off x="2374545" y="4011611"/>
            <a:ext cx="2177400" cy="11538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rPr lang="en" sz="891">
                <a:latin typeface="Comic Sans MS"/>
                <a:ea typeface="Comic Sans MS"/>
                <a:cs typeface="Comic Sans MS"/>
                <a:sym typeface="Comic Sans MS"/>
              </a:rPr>
              <a:t>Satisfied Customer of Mr. Droopy’s Bank, Mr Droopy wants to identify her based on her services usage data so that he can extend his network more with customers like her</a:t>
            </a:r>
            <a:r>
              <a:rPr lang="en" sz="1100"/>
              <a:t> </a:t>
            </a:r>
            <a:endParaRPr sz="1100"/>
          </a:p>
        </p:txBody>
      </p:sp>
      <p:sp>
        <p:nvSpPr>
          <p:cNvPr id="80" name="Google Shape;80;p15"/>
          <p:cNvSpPr txBox="1"/>
          <p:nvPr>
            <p:ph idx="4294967295" type="body"/>
          </p:nvPr>
        </p:nvSpPr>
        <p:spPr>
          <a:xfrm>
            <a:off x="4551955" y="3613375"/>
            <a:ext cx="2177400" cy="436200"/>
          </a:xfrm>
          <a:prstGeom prst="rect">
            <a:avLst/>
          </a:prstGeom>
        </p:spPr>
        <p:txBody>
          <a:bodyPr anchorCtr="0" anchor="t" bIns="91425" lIns="91425" spcFirstLastPara="1" rIns="91425" wrap="square" tIns="91425">
            <a:normAutofit fontScale="77500"/>
          </a:bodyPr>
          <a:lstStyle/>
          <a:p>
            <a:pPr indent="0" lvl="0" marL="0" rtl="0" algn="ctr">
              <a:spcBef>
                <a:spcPts val="0"/>
              </a:spcBef>
              <a:spcAft>
                <a:spcPts val="1200"/>
              </a:spcAft>
              <a:buNone/>
            </a:pPr>
            <a:r>
              <a:rPr lang="en" sz="2100">
                <a:solidFill>
                  <a:schemeClr val="accent5"/>
                </a:solidFill>
              </a:rPr>
              <a:t> Ms. Robyn Starling</a:t>
            </a:r>
            <a:endParaRPr sz="2100">
              <a:solidFill>
                <a:schemeClr val="accent5"/>
              </a:solidFill>
            </a:endParaRPr>
          </a:p>
        </p:txBody>
      </p:sp>
      <p:cxnSp>
        <p:nvCxnSpPr>
          <p:cNvPr id="81" name="Google Shape;81;p15"/>
          <p:cNvCxnSpPr/>
          <p:nvPr/>
        </p:nvCxnSpPr>
        <p:spPr>
          <a:xfrm>
            <a:off x="5554075" y="3613373"/>
            <a:ext cx="270900" cy="0"/>
          </a:xfrm>
          <a:prstGeom prst="straightConnector1">
            <a:avLst/>
          </a:prstGeom>
          <a:noFill/>
          <a:ln cap="flat" cmpd="sng" w="9525">
            <a:solidFill>
              <a:schemeClr val="lt2"/>
            </a:solidFill>
            <a:prstDash val="solid"/>
            <a:round/>
            <a:headEnd len="sm" w="sm" type="none"/>
            <a:tailEnd len="sm" w="sm" type="none"/>
          </a:ln>
        </p:spPr>
      </p:cxnSp>
      <p:sp>
        <p:nvSpPr>
          <p:cNvPr id="82" name="Google Shape;82;p15"/>
          <p:cNvSpPr txBox="1"/>
          <p:nvPr>
            <p:ph idx="4294967295" type="body"/>
          </p:nvPr>
        </p:nvSpPr>
        <p:spPr>
          <a:xfrm>
            <a:off x="4584169" y="4011611"/>
            <a:ext cx="2177400" cy="11538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rPr lang="en" sz="1100"/>
              <a:t>D</a:t>
            </a:r>
            <a:r>
              <a:rPr lang="en" sz="900">
                <a:latin typeface="Comic Sans MS"/>
                <a:ea typeface="Comic Sans MS"/>
                <a:cs typeface="Comic Sans MS"/>
                <a:sym typeface="Comic Sans MS"/>
              </a:rPr>
              <a:t>issatisfied customer, of Mr. Droopy’s Bank, Mr. Droopy also wants to identify her and fix the problems so that he can convert her into a satisfied customer.</a:t>
            </a:r>
            <a:endParaRPr sz="900">
              <a:latin typeface="Comic Sans MS"/>
              <a:ea typeface="Comic Sans MS"/>
              <a:cs typeface="Comic Sans MS"/>
              <a:sym typeface="Comic Sans MS"/>
            </a:endParaRPr>
          </a:p>
        </p:txBody>
      </p:sp>
      <p:sp>
        <p:nvSpPr>
          <p:cNvPr id="83" name="Google Shape;83;p15"/>
          <p:cNvSpPr txBox="1"/>
          <p:nvPr>
            <p:ph idx="4294967295" type="body"/>
          </p:nvPr>
        </p:nvSpPr>
        <p:spPr>
          <a:xfrm>
            <a:off x="6729351" y="3613375"/>
            <a:ext cx="2177400" cy="436200"/>
          </a:xfrm>
          <a:prstGeom prst="rect">
            <a:avLst/>
          </a:prstGeom>
        </p:spPr>
        <p:txBody>
          <a:bodyPr anchorCtr="0" anchor="t" bIns="91425" lIns="91425" spcFirstLastPara="1" rIns="91425" wrap="square" tIns="91425">
            <a:normAutofit fontScale="77500"/>
          </a:bodyPr>
          <a:lstStyle/>
          <a:p>
            <a:pPr indent="0" lvl="0" marL="0" rtl="0" algn="ctr">
              <a:spcBef>
                <a:spcPts val="0"/>
              </a:spcBef>
              <a:spcAft>
                <a:spcPts val="1200"/>
              </a:spcAft>
              <a:buNone/>
            </a:pPr>
            <a:r>
              <a:rPr lang="en" sz="2100">
                <a:solidFill>
                  <a:schemeClr val="accent5"/>
                </a:solidFill>
              </a:rPr>
              <a:t>Mr. Tom</a:t>
            </a:r>
            <a:endParaRPr sz="2100">
              <a:solidFill>
                <a:schemeClr val="accent5"/>
              </a:solidFill>
            </a:endParaRPr>
          </a:p>
        </p:txBody>
      </p:sp>
      <p:cxnSp>
        <p:nvCxnSpPr>
          <p:cNvPr id="84" name="Google Shape;84;p15"/>
          <p:cNvCxnSpPr/>
          <p:nvPr/>
        </p:nvCxnSpPr>
        <p:spPr>
          <a:xfrm>
            <a:off x="7747050" y="3613373"/>
            <a:ext cx="270900" cy="0"/>
          </a:xfrm>
          <a:prstGeom prst="straightConnector1">
            <a:avLst/>
          </a:prstGeom>
          <a:noFill/>
          <a:ln cap="flat" cmpd="sng" w="9525">
            <a:solidFill>
              <a:schemeClr val="lt2"/>
            </a:solidFill>
            <a:prstDash val="solid"/>
            <a:round/>
            <a:headEnd len="sm" w="sm" type="none"/>
            <a:tailEnd len="sm" w="sm" type="none"/>
          </a:ln>
        </p:spPr>
      </p:cxnSp>
      <p:sp>
        <p:nvSpPr>
          <p:cNvPr id="85" name="Google Shape;85;p15"/>
          <p:cNvSpPr txBox="1"/>
          <p:nvPr>
            <p:ph idx="4294967295" type="body"/>
          </p:nvPr>
        </p:nvSpPr>
        <p:spPr>
          <a:xfrm>
            <a:off x="6793800" y="3922948"/>
            <a:ext cx="2177400" cy="1331100"/>
          </a:xfrm>
          <a:prstGeom prst="rect">
            <a:avLst/>
          </a:prstGeom>
        </p:spPr>
        <p:txBody>
          <a:bodyPr anchorCtr="0" anchor="t" bIns="91425" lIns="91425" spcFirstLastPara="1" rIns="91425" wrap="square" tIns="91425">
            <a:normAutofit/>
          </a:bodyPr>
          <a:lstStyle/>
          <a:p>
            <a:pPr indent="0" lvl="0" marL="0" rtl="0" algn="ctr">
              <a:lnSpc>
                <a:spcPct val="95000"/>
              </a:lnSpc>
              <a:spcBef>
                <a:spcPts val="0"/>
              </a:spcBef>
              <a:spcAft>
                <a:spcPts val="1200"/>
              </a:spcAft>
              <a:buNone/>
            </a:pPr>
            <a:r>
              <a:rPr lang="en" sz="900">
                <a:latin typeface="Comic Sans MS"/>
                <a:ea typeface="Comic Sans MS"/>
                <a:cs typeface="Comic Sans MS"/>
                <a:sym typeface="Comic Sans MS"/>
              </a:rPr>
              <a:t>Data Scientist, passed out from univ.ai, he is given the task of identifying the satisfied and dissatisfied customer by Mr. Droopy</a:t>
            </a:r>
            <a:r>
              <a:rPr lang="en" sz="900">
                <a:latin typeface="Comic Sans MS"/>
                <a:ea typeface="Comic Sans MS"/>
                <a:cs typeface="Comic Sans MS"/>
                <a:sym typeface="Comic Sans MS"/>
              </a:rPr>
              <a:t> and come up with ml model provide interpretations for the same.</a:t>
            </a:r>
            <a:endParaRPr sz="900">
              <a:latin typeface="Comic Sans MS"/>
              <a:ea typeface="Comic Sans MS"/>
              <a:cs typeface="Comic Sans MS"/>
              <a:sym typeface="Comic Sans MS"/>
            </a:endParaRPr>
          </a:p>
        </p:txBody>
      </p:sp>
      <p:pic>
        <p:nvPicPr>
          <p:cNvPr id="86" name="Google Shape;86;p15"/>
          <p:cNvPicPr preferRelativeResize="0"/>
          <p:nvPr/>
        </p:nvPicPr>
        <p:blipFill rotWithShape="1">
          <a:blip r:embed="rId3">
            <a:alphaModFix/>
          </a:blip>
          <a:srcRect b="58625" l="18490" r="18490" t="2634"/>
          <a:stretch/>
        </p:blipFill>
        <p:spPr>
          <a:xfrm>
            <a:off x="7059775" y="1971900"/>
            <a:ext cx="1644325" cy="1741800"/>
          </a:xfrm>
          <a:prstGeom prst="rect">
            <a:avLst/>
          </a:prstGeom>
          <a:noFill/>
          <a:ln>
            <a:noFill/>
          </a:ln>
        </p:spPr>
      </p:pic>
      <p:pic>
        <p:nvPicPr>
          <p:cNvPr id="87" name="Google Shape;87;p15"/>
          <p:cNvPicPr preferRelativeResize="0"/>
          <p:nvPr/>
        </p:nvPicPr>
        <p:blipFill rotWithShape="1">
          <a:blip r:embed="rId4">
            <a:alphaModFix/>
          </a:blip>
          <a:srcRect b="34997" l="8602" r="3167" t="0"/>
          <a:stretch/>
        </p:blipFill>
        <p:spPr>
          <a:xfrm>
            <a:off x="457125" y="1971910"/>
            <a:ext cx="1644275" cy="1741790"/>
          </a:xfrm>
          <a:prstGeom prst="rect">
            <a:avLst/>
          </a:prstGeom>
          <a:noFill/>
          <a:ln>
            <a:noFill/>
          </a:ln>
        </p:spPr>
      </p:pic>
      <p:pic>
        <p:nvPicPr>
          <p:cNvPr id="88" name="Google Shape;88;p15"/>
          <p:cNvPicPr preferRelativeResize="0"/>
          <p:nvPr/>
        </p:nvPicPr>
        <p:blipFill rotWithShape="1">
          <a:blip r:embed="rId5">
            <a:alphaModFix/>
          </a:blip>
          <a:srcRect b="40352" l="73841" r="0" t="8697"/>
          <a:stretch/>
        </p:blipFill>
        <p:spPr>
          <a:xfrm>
            <a:off x="2599350" y="1919625"/>
            <a:ext cx="1695574" cy="1741801"/>
          </a:xfrm>
          <a:prstGeom prst="rect">
            <a:avLst/>
          </a:prstGeom>
          <a:noFill/>
          <a:ln>
            <a:noFill/>
          </a:ln>
        </p:spPr>
      </p:pic>
      <p:pic>
        <p:nvPicPr>
          <p:cNvPr id="89" name="Google Shape;89;p15"/>
          <p:cNvPicPr preferRelativeResize="0"/>
          <p:nvPr/>
        </p:nvPicPr>
        <p:blipFill rotWithShape="1">
          <a:blip r:embed="rId6">
            <a:alphaModFix/>
          </a:blip>
          <a:srcRect b="0" l="0" r="10992" t="0"/>
          <a:stretch/>
        </p:blipFill>
        <p:spPr>
          <a:xfrm>
            <a:off x="4792863" y="1919625"/>
            <a:ext cx="1695575" cy="1741800"/>
          </a:xfrm>
          <a:prstGeom prst="rect">
            <a:avLst/>
          </a:prstGeom>
          <a:noFill/>
          <a:ln>
            <a:noFill/>
          </a:ln>
        </p:spPr>
      </p:pic>
      <p:sp>
        <p:nvSpPr>
          <p:cNvPr id="90" name="Google Shape;90;p15"/>
          <p:cNvSpPr txBox="1"/>
          <p:nvPr/>
        </p:nvSpPr>
        <p:spPr>
          <a:xfrm>
            <a:off x="44375" y="-151925"/>
            <a:ext cx="9144000" cy="20778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Clr>
                <a:schemeClr val="dk2"/>
              </a:buClr>
              <a:buSzPts val="1100"/>
              <a:buFont typeface="Arial"/>
              <a:buNone/>
            </a:pPr>
            <a:r>
              <a:rPr b="1" lang="en" sz="2100">
                <a:solidFill>
                  <a:schemeClr val="dk2"/>
                </a:solidFill>
                <a:latin typeface="Caveat"/>
                <a:ea typeface="Caveat"/>
                <a:cs typeface="Caveat"/>
                <a:sym typeface="Caveat"/>
              </a:rPr>
              <a:t>Let’s build our Story:</a:t>
            </a:r>
            <a:endParaRPr sz="1200">
              <a:latin typeface="Comic Sans MS"/>
              <a:ea typeface="Comic Sans MS"/>
              <a:cs typeface="Comic Sans MS"/>
              <a:sym typeface="Comic Sans MS"/>
            </a:endParaRPr>
          </a:p>
          <a:p>
            <a:pPr indent="0" lvl="0" marL="0" rtl="0" algn="l">
              <a:spcBef>
                <a:spcPts val="0"/>
              </a:spcBef>
              <a:spcAft>
                <a:spcPts val="0"/>
              </a:spcAft>
              <a:buNone/>
            </a:pPr>
            <a:r>
              <a:t/>
            </a:r>
            <a:endParaRPr sz="1200">
              <a:latin typeface="Comic Sans MS"/>
              <a:ea typeface="Comic Sans MS"/>
              <a:cs typeface="Comic Sans MS"/>
              <a:sym typeface="Comic Sans MS"/>
            </a:endParaRPr>
          </a:p>
          <a:p>
            <a:pPr indent="-285750" lvl="0" marL="457200" rtl="0" algn="l">
              <a:spcBef>
                <a:spcPts val="0"/>
              </a:spcBef>
              <a:spcAft>
                <a:spcPts val="0"/>
              </a:spcAft>
              <a:buSzPts val="900"/>
              <a:buFont typeface="Comic Sans MS"/>
              <a:buChar char="❖"/>
            </a:pPr>
            <a:r>
              <a:rPr lang="en" sz="900">
                <a:latin typeface="Comic Sans MS"/>
                <a:ea typeface="Comic Sans MS"/>
                <a:cs typeface="Comic Sans MS"/>
                <a:sym typeface="Comic Sans MS"/>
              </a:rPr>
              <a:t>Customer Satisfaction is one of the most important and key driving factors for the success of any business, unhappy customers are not only a loss for the business financially but also hamper the brand.</a:t>
            </a:r>
            <a:endParaRPr sz="900">
              <a:latin typeface="Comic Sans MS"/>
              <a:ea typeface="Comic Sans MS"/>
              <a:cs typeface="Comic Sans MS"/>
              <a:sym typeface="Comic Sans MS"/>
            </a:endParaRPr>
          </a:p>
          <a:p>
            <a:pPr indent="0" lvl="0" marL="457200" rtl="0" algn="l">
              <a:spcBef>
                <a:spcPts val="0"/>
              </a:spcBef>
              <a:spcAft>
                <a:spcPts val="0"/>
              </a:spcAft>
              <a:buNone/>
            </a:pPr>
            <a:r>
              <a:t/>
            </a:r>
            <a:endParaRPr sz="900">
              <a:latin typeface="Comic Sans MS"/>
              <a:ea typeface="Comic Sans MS"/>
              <a:cs typeface="Comic Sans MS"/>
              <a:sym typeface="Comic Sans MS"/>
            </a:endParaRPr>
          </a:p>
          <a:p>
            <a:pPr indent="-285750" lvl="0" marL="457200" rtl="0" algn="l">
              <a:spcBef>
                <a:spcPts val="0"/>
              </a:spcBef>
              <a:spcAft>
                <a:spcPts val="0"/>
              </a:spcAft>
              <a:buSzPts val="900"/>
              <a:buFont typeface="Comic Sans MS"/>
              <a:buChar char="❖"/>
            </a:pPr>
            <a:r>
              <a:rPr lang="en" sz="900">
                <a:latin typeface="Comic Sans MS"/>
                <a:ea typeface="Comic Sans MS"/>
                <a:cs typeface="Comic Sans MS"/>
                <a:sym typeface="Comic Sans MS"/>
              </a:rPr>
              <a:t>Here Mr.Tom (Data Scientist) is provided with tabular data with more than 200 features corresponding to the satisfaction of customers based on a Banks services, and he will try to interpret the data and make a classification model that will help </a:t>
            </a:r>
            <a:r>
              <a:rPr lang="en" sz="900">
                <a:solidFill>
                  <a:schemeClr val="dk2"/>
                </a:solidFill>
                <a:latin typeface="Comic Sans MS"/>
                <a:ea typeface="Comic Sans MS"/>
                <a:cs typeface="Comic Sans MS"/>
                <a:sym typeface="Comic Sans MS"/>
              </a:rPr>
              <a:t>Mr. Droopy, (President, Santander Banks pvt.ltd</a:t>
            </a:r>
            <a:r>
              <a:rPr lang="en" sz="900">
                <a:latin typeface="Comic Sans MS"/>
                <a:ea typeface="Comic Sans MS"/>
                <a:cs typeface="Comic Sans MS"/>
                <a:sym typeface="Comic Sans MS"/>
              </a:rPr>
              <a:t> ) to identify the satisfied and dissatisfied customers.</a:t>
            </a:r>
            <a:endParaRPr sz="900">
              <a:latin typeface="Comic Sans MS"/>
              <a:ea typeface="Comic Sans MS"/>
              <a:cs typeface="Comic Sans MS"/>
              <a:sym typeface="Comic Sans MS"/>
            </a:endParaRPr>
          </a:p>
          <a:p>
            <a:pPr indent="0" lvl="0" marL="457200" rtl="0" algn="l">
              <a:spcBef>
                <a:spcPts val="0"/>
              </a:spcBef>
              <a:spcAft>
                <a:spcPts val="0"/>
              </a:spcAft>
              <a:buNone/>
            </a:pPr>
            <a:r>
              <a:t/>
            </a:r>
            <a:endParaRPr sz="900">
              <a:latin typeface="Comic Sans MS"/>
              <a:ea typeface="Comic Sans MS"/>
              <a:cs typeface="Comic Sans MS"/>
              <a:sym typeface="Comic Sans MS"/>
            </a:endParaRPr>
          </a:p>
          <a:p>
            <a:pPr indent="-285750" lvl="0" marL="457200" rtl="0" algn="l">
              <a:spcBef>
                <a:spcPts val="0"/>
              </a:spcBef>
              <a:spcAft>
                <a:spcPts val="0"/>
              </a:spcAft>
              <a:buSzPts val="900"/>
              <a:buFont typeface="Comic Sans MS"/>
              <a:buChar char="❖"/>
            </a:pPr>
            <a:r>
              <a:rPr lang="en" sz="900">
                <a:latin typeface="Comic Sans MS"/>
                <a:ea typeface="Comic Sans MS"/>
                <a:cs typeface="Comic Sans MS"/>
                <a:sym typeface="Comic Sans MS"/>
              </a:rPr>
              <a:t>Based on Tom’s performance as Data Scientist, Mr. Droopy will offer him a full time role as a data scientist in his firm</a:t>
            </a:r>
            <a:endParaRPr sz="900">
              <a:latin typeface="Comic Sans MS"/>
              <a:ea typeface="Comic Sans MS"/>
              <a:cs typeface="Comic Sans MS"/>
              <a:sym typeface="Comic Sans MS"/>
            </a:endParaRPr>
          </a:p>
          <a:p>
            <a:pPr indent="0" lvl="0" marL="457200" rtl="0" algn="l">
              <a:spcBef>
                <a:spcPts val="0"/>
              </a:spcBef>
              <a:spcAft>
                <a:spcPts val="0"/>
              </a:spcAft>
              <a:buNone/>
            </a:pPr>
            <a:r>
              <a:t/>
            </a:r>
            <a:endParaRPr sz="900">
              <a:latin typeface="Comic Sans MS"/>
              <a:ea typeface="Comic Sans MS"/>
              <a:cs typeface="Comic Sans MS"/>
              <a:sym typeface="Comic Sans MS"/>
            </a:endParaRPr>
          </a:p>
          <a:p>
            <a:pPr indent="-285750" lvl="0" marL="457200" rtl="0" algn="l">
              <a:spcBef>
                <a:spcPts val="0"/>
              </a:spcBef>
              <a:spcAft>
                <a:spcPts val="0"/>
              </a:spcAft>
              <a:buSzPts val="900"/>
              <a:buFont typeface="Comic Sans MS"/>
              <a:buChar char="❖"/>
            </a:pPr>
            <a:r>
              <a:rPr lang="en" sz="900">
                <a:latin typeface="Comic Sans MS"/>
                <a:ea typeface="Comic Sans MS"/>
                <a:cs typeface="Comic Sans MS"/>
                <a:sym typeface="Comic Sans MS"/>
              </a:rPr>
              <a:t>Let’s find out will Tom </a:t>
            </a:r>
            <a:r>
              <a:rPr lang="en" sz="900">
                <a:solidFill>
                  <a:schemeClr val="dk2"/>
                </a:solidFill>
                <a:latin typeface="Comic Sans MS"/>
                <a:ea typeface="Comic Sans MS"/>
                <a:cs typeface="Comic Sans MS"/>
                <a:sym typeface="Comic Sans MS"/>
              </a:rPr>
              <a:t>get a job? </a:t>
            </a:r>
            <a:endParaRPr>
              <a:latin typeface="Comic Sans MS"/>
              <a:ea typeface="Comic Sans MS"/>
              <a:cs typeface="Comic Sans MS"/>
              <a:sym typeface="Comic Sans M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16"/>
          <p:cNvSpPr txBox="1"/>
          <p:nvPr>
            <p:ph type="title"/>
          </p:nvPr>
        </p:nvSpPr>
        <p:spPr>
          <a:xfrm>
            <a:off x="311700" y="1309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3600">
                <a:latin typeface="Caveat SemiBold"/>
                <a:ea typeface="Caveat SemiBold"/>
                <a:cs typeface="Caveat SemiBold"/>
                <a:sym typeface="Caveat SemiBold"/>
              </a:rPr>
              <a:t> </a:t>
            </a:r>
            <a:r>
              <a:rPr lang="en" sz="3600">
                <a:latin typeface="Caveat SemiBold"/>
                <a:ea typeface="Caveat SemiBold"/>
                <a:cs typeface="Caveat SemiBold"/>
                <a:sym typeface="Caveat SemiBold"/>
              </a:rPr>
              <a:t>Work done by our Data Scientist:</a:t>
            </a:r>
            <a:endParaRPr sz="2340">
              <a:solidFill>
                <a:srgbClr val="222222"/>
              </a:solidFill>
              <a:highlight>
                <a:srgbClr val="FFFFFF"/>
              </a:highlight>
              <a:latin typeface="Caveat SemiBold"/>
              <a:ea typeface="Caveat SemiBold"/>
              <a:cs typeface="Caveat SemiBold"/>
              <a:sym typeface="Caveat SemiBold"/>
            </a:endParaRPr>
          </a:p>
          <a:p>
            <a:pPr indent="0" lvl="0" marL="0" rtl="0" algn="l">
              <a:spcBef>
                <a:spcPts val="0"/>
              </a:spcBef>
              <a:spcAft>
                <a:spcPts val="0"/>
              </a:spcAft>
              <a:buSzPts val="990"/>
              <a:buNone/>
            </a:pPr>
            <a:r>
              <a:t/>
            </a:r>
            <a:endParaRPr sz="3600">
              <a:latin typeface="Caveat SemiBold"/>
              <a:ea typeface="Caveat SemiBold"/>
              <a:cs typeface="Caveat SemiBold"/>
              <a:sym typeface="Caveat SemiBold"/>
            </a:endParaRPr>
          </a:p>
        </p:txBody>
      </p:sp>
      <p:sp>
        <p:nvSpPr>
          <p:cNvPr id="96" name="Google Shape;96;p16"/>
          <p:cNvSpPr txBox="1"/>
          <p:nvPr>
            <p:ph idx="1" type="body"/>
          </p:nvPr>
        </p:nvSpPr>
        <p:spPr>
          <a:xfrm>
            <a:off x="311700" y="1064875"/>
            <a:ext cx="8520600" cy="3938100"/>
          </a:xfrm>
          <a:prstGeom prst="rect">
            <a:avLst/>
          </a:prstGeom>
        </p:spPr>
        <p:txBody>
          <a:bodyPr anchorCtr="0" anchor="t" bIns="91425" lIns="91425" spcFirstLastPara="1" rIns="91425" wrap="square" tIns="91425">
            <a:normAutofit lnSpcReduction="10000"/>
          </a:bodyPr>
          <a:lstStyle/>
          <a:p>
            <a:pPr indent="-342900" lvl="0" marL="457200" rtl="0" algn="l">
              <a:spcBef>
                <a:spcPts val="0"/>
              </a:spcBef>
              <a:spcAft>
                <a:spcPts val="0"/>
              </a:spcAft>
              <a:buSzPts val="1800"/>
              <a:buFont typeface="Comic Sans MS"/>
              <a:buAutoNum type="arabicPeriod"/>
            </a:pPr>
            <a:r>
              <a:rPr lang="en">
                <a:latin typeface="Comic Sans MS"/>
                <a:ea typeface="Comic Sans MS"/>
                <a:cs typeface="Comic Sans MS"/>
                <a:sym typeface="Comic Sans MS"/>
              </a:rPr>
              <a:t>Preprocessing &amp; Cleaning of the Data</a:t>
            </a:r>
            <a:endParaRPr>
              <a:latin typeface="Comic Sans MS"/>
              <a:ea typeface="Comic Sans MS"/>
              <a:cs typeface="Comic Sans MS"/>
              <a:sym typeface="Comic Sans MS"/>
            </a:endParaRPr>
          </a:p>
          <a:p>
            <a:pPr indent="-317500" lvl="2" marL="1371600" rtl="0" algn="l">
              <a:spcBef>
                <a:spcPts val="0"/>
              </a:spcBef>
              <a:spcAft>
                <a:spcPts val="0"/>
              </a:spcAft>
              <a:buSzPts val="1400"/>
              <a:buFont typeface="Comic Sans MS"/>
              <a:buAutoNum type="romanLcPeriod"/>
            </a:pPr>
            <a:r>
              <a:rPr lang="en">
                <a:latin typeface="Comic Sans MS"/>
                <a:ea typeface="Comic Sans MS"/>
                <a:cs typeface="Comic Sans MS"/>
                <a:sym typeface="Comic Sans MS"/>
              </a:rPr>
              <a:t>(using numpy &amp; pandas libraries )</a:t>
            </a:r>
            <a:endParaRPr>
              <a:latin typeface="Comic Sans MS"/>
              <a:ea typeface="Comic Sans MS"/>
              <a:cs typeface="Comic Sans MS"/>
              <a:sym typeface="Comic Sans MS"/>
            </a:endParaRPr>
          </a:p>
          <a:p>
            <a:pPr indent="-342900" lvl="0" marL="457200" rtl="0" algn="l">
              <a:spcBef>
                <a:spcPts val="0"/>
              </a:spcBef>
              <a:spcAft>
                <a:spcPts val="0"/>
              </a:spcAft>
              <a:buSzPts val="1800"/>
              <a:buFont typeface="Comic Sans MS"/>
              <a:buAutoNum type="arabicPeriod"/>
            </a:pPr>
            <a:r>
              <a:rPr lang="en">
                <a:latin typeface="Comic Sans MS"/>
                <a:ea typeface="Comic Sans MS"/>
                <a:cs typeface="Comic Sans MS"/>
                <a:sym typeface="Comic Sans MS"/>
              </a:rPr>
              <a:t>Exploratory Data Analysis</a:t>
            </a:r>
            <a:endParaRPr>
              <a:latin typeface="Comic Sans MS"/>
              <a:ea typeface="Comic Sans MS"/>
              <a:cs typeface="Comic Sans MS"/>
              <a:sym typeface="Comic Sans MS"/>
            </a:endParaRPr>
          </a:p>
          <a:p>
            <a:pPr indent="-317500" lvl="2" marL="1371600" rtl="0" algn="l">
              <a:spcBef>
                <a:spcPts val="0"/>
              </a:spcBef>
              <a:spcAft>
                <a:spcPts val="0"/>
              </a:spcAft>
              <a:buSzPts val="1400"/>
              <a:buFont typeface="Comic Sans MS"/>
              <a:buAutoNum type="romanLcPeriod"/>
            </a:pPr>
            <a:r>
              <a:rPr lang="en">
                <a:latin typeface="Comic Sans MS"/>
                <a:ea typeface="Comic Sans MS"/>
                <a:cs typeface="Comic Sans MS"/>
                <a:sym typeface="Comic Sans MS"/>
              </a:rPr>
              <a:t>(using seaborn, and matplotlib and visualizing the data)</a:t>
            </a:r>
            <a:endParaRPr>
              <a:latin typeface="Comic Sans MS"/>
              <a:ea typeface="Comic Sans MS"/>
              <a:cs typeface="Comic Sans MS"/>
              <a:sym typeface="Comic Sans MS"/>
            </a:endParaRPr>
          </a:p>
          <a:p>
            <a:pPr indent="-342900" lvl="0" marL="457200" rtl="0" algn="l">
              <a:spcBef>
                <a:spcPts val="0"/>
              </a:spcBef>
              <a:spcAft>
                <a:spcPts val="0"/>
              </a:spcAft>
              <a:buSzPts val="1800"/>
              <a:buFont typeface="Comic Sans MS"/>
              <a:buAutoNum type="arabicPeriod"/>
            </a:pPr>
            <a:r>
              <a:rPr lang="en">
                <a:latin typeface="Comic Sans MS"/>
                <a:ea typeface="Comic Sans MS"/>
                <a:cs typeface="Comic Sans MS"/>
                <a:sym typeface="Comic Sans MS"/>
              </a:rPr>
              <a:t>Base Model </a:t>
            </a:r>
            <a:endParaRPr>
              <a:latin typeface="Comic Sans MS"/>
              <a:ea typeface="Comic Sans MS"/>
              <a:cs typeface="Comic Sans MS"/>
              <a:sym typeface="Comic Sans MS"/>
            </a:endParaRPr>
          </a:p>
          <a:p>
            <a:pPr indent="-317500" lvl="2" marL="1371600" rtl="0" algn="l">
              <a:spcBef>
                <a:spcPts val="0"/>
              </a:spcBef>
              <a:spcAft>
                <a:spcPts val="0"/>
              </a:spcAft>
              <a:buSzPts val="1400"/>
              <a:buFont typeface="Comic Sans MS"/>
              <a:buAutoNum type="romanLcPeriod"/>
            </a:pPr>
            <a:r>
              <a:rPr lang="en">
                <a:latin typeface="Comic Sans MS"/>
                <a:ea typeface="Comic Sans MS"/>
                <a:cs typeface="Comic Sans MS"/>
                <a:sym typeface="Comic Sans MS"/>
              </a:rPr>
              <a:t>Logistic Regression</a:t>
            </a:r>
            <a:endParaRPr>
              <a:latin typeface="Comic Sans MS"/>
              <a:ea typeface="Comic Sans MS"/>
              <a:cs typeface="Comic Sans MS"/>
              <a:sym typeface="Comic Sans MS"/>
            </a:endParaRPr>
          </a:p>
          <a:p>
            <a:pPr indent="-317500" lvl="2" marL="1371600" rtl="0" algn="l">
              <a:spcBef>
                <a:spcPts val="0"/>
              </a:spcBef>
              <a:spcAft>
                <a:spcPts val="0"/>
              </a:spcAft>
              <a:buSzPts val="1400"/>
              <a:buFont typeface="Comic Sans MS"/>
              <a:buAutoNum type="romanLcPeriod"/>
            </a:pPr>
            <a:r>
              <a:rPr lang="en">
                <a:latin typeface="Comic Sans MS"/>
                <a:ea typeface="Comic Sans MS"/>
                <a:cs typeface="Comic Sans MS"/>
                <a:sym typeface="Comic Sans MS"/>
              </a:rPr>
              <a:t>Decision</a:t>
            </a:r>
            <a:r>
              <a:rPr lang="en">
                <a:latin typeface="Comic Sans MS"/>
                <a:ea typeface="Comic Sans MS"/>
                <a:cs typeface="Comic Sans MS"/>
                <a:sym typeface="Comic Sans MS"/>
              </a:rPr>
              <a:t> </a:t>
            </a:r>
            <a:r>
              <a:rPr lang="en">
                <a:latin typeface="Comic Sans MS"/>
                <a:ea typeface="Comic Sans MS"/>
                <a:cs typeface="Comic Sans MS"/>
                <a:sym typeface="Comic Sans MS"/>
              </a:rPr>
              <a:t>Tree</a:t>
            </a:r>
            <a:endParaRPr>
              <a:latin typeface="Comic Sans MS"/>
              <a:ea typeface="Comic Sans MS"/>
              <a:cs typeface="Comic Sans MS"/>
              <a:sym typeface="Comic Sans MS"/>
            </a:endParaRPr>
          </a:p>
          <a:p>
            <a:pPr indent="-317500" lvl="2" marL="1371600" rtl="0" algn="l">
              <a:spcBef>
                <a:spcPts val="0"/>
              </a:spcBef>
              <a:spcAft>
                <a:spcPts val="0"/>
              </a:spcAft>
              <a:buSzPts val="1400"/>
              <a:buFont typeface="Comic Sans MS"/>
              <a:buAutoNum type="romanLcPeriod"/>
            </a:pPr>
            <a:r>
              <a:rPr lang="en">
                <a:latin typeface="Comic Sans MS"/>
                <a:ea typeface="Comic Sans MS"/>
                <a:cs typeface="Comic Sans MS"/>
                <a:sym typeface="Comic Sans MS"/>
              </a:rPr>
              <a:t>KNN-Classifier</a:t>
            </a:r>
            <a:endParaRPr>
              <a:latin typeface="Comic Sans MS"/>
              <a:ea typeface="Comic Sans MS"/>
              <a:cs typeface="Comic Sans MS"/>
              <a:sym typeface="Comic Sans MS"/>
            </a:endParaRPr>
          </a:p>
          <a:p>
            <a:pPr indent="-342900" lvl="0" marL="457200" rtl="0" algn="l">
              <a:spcBef>
                <a:spcPts val="0"/>
              </a:spcBef>
              <a:spcAft>
                <a:spcPts val="0"/>
              </a:spcAft>
              <a:buSzPts val="1800"/>
              <a:buFont typeface="Comic Sans MS"/>
              <a:buAutoNum type="arabicPeriod"/>
            </a:pPr>
            <a:r>
              <a:rPr lang="en">
                <a:latin typeface="Comic Sans MS"/>
                <a:ea typeface="Comic Sans MS"/>
                <a:cs typeface="Comic Sans MS"/>
                <a:sym typeface="Comic Sans MS"/>
              </a:rPr>
              <a:t>Ensemble Models</a:t>
            </a:r>
            <a:endParaRPr>
              <a:latin typeface="Comic Sans MS"/>
              <a:ea typeface="Comic Sans MS"/>
              <a:cs typeface="Comic Sans MS"/>
              <a:sym typeface="Comic Sans MS"/>
            </a:endParaRPr>
          </a:p>
          <a:p>
            <a:pPr indent="-317500" lvl="2" marL="1371600" rtl="0" algn="l">
              <a:spcBef>
                <a:spcPts val="0"/>
              </a:spcBef>
              <a:spcAft>
                <a:spcPts val="0"/>
              </a:spcAft>
              <a:buSzPts val="1400"/>
              <a:buFont typeface="Comic Sans MS"/>
              <a:buAutoNum type="romanLcPeriod"/>
            </a:pPr>
            <a:r>
              <a:rPr lang="en">
                <a:latin typeface="Comic Sans MS"/>
                <a:ea typeface="Comic Sans MS"/>
                <a:cs typeface="Comic Sans MS"/>
                <a:sym typeface="Comic Sans MS"/>
              </a:rPr>
              <a:t>(Bagging &amp; Boosting)</a:t>
            </a:r>
            <a:endParaRPr>
              <a:latin typeface="Comic Sans MS"/>
              <a:ea typeface="Comic Sans MS"/>
              <a:cs typeface="Comic Sans MS"/>
              <a:sym typeface="Comic Sans MS"/>
            </a:endParaRPr>
          </a:p>
          <a:p>
            <a:pPr indent="-342900" lvl="0" marL="457200" rtl="0" algn="l">
              <a:spcBef>
                <a:spcPts val="0"/>
              </a:spcBef>
              <a:spcAft>
                <a:spcPts val="0"/>
              </a:spcAft>
              <a:buSzPts val="1800"/>
              <a:buFont typeface="Comic Sans MS"/>
              <a:buAutoNum type="arabicPeriod"/>
            </a:pPr>
            <a:r>
              <a:rPr lang="en">
                <a:latin typeface="Comic Sans MS"/>
                <a:ea typeface="Comic Sans MS"/>
                <a:cs typeface="Comic Sans MS"/>
                <a:sym typeface="Comic Sans MS"/>
              </a:rPr>
              <a:t>Interpretation</a:t>
            </a:r>
            <a:endParaRPr>
              <a:latin typeface="Comic Sans MS"/>
              <a:ea typeface="Comic Sans MS"/>
              <a:cs typeface="Comic Sans MS"/>
              <a:sym typeface="Comic Sans MS"/>
            </a:endParaRPr>
          </a:p>
          <a:p>
            <a:pPr indent="-317500" lvl="2" marL="1371600" rtl="0" algn="l">
              <a:spcBef>
                <a:spcPts val="0"/>
              </a:spcBef>
              <a:spcAft>
                <a:spcPts val="0"/>
              </a:spcAft>
              <a:buSzPts val="1400"/>
              <a:buFont typeface="Comic Sans MS"/>
              <a:buAutoNum type="romanLcPeriod"/>
            </a:pPr>
            <a:r>
              <a:rPr lang="en">
                <a:latin typeface="Comic Sans MS"/>
                <a:ea typeface="Comic Sans MS"/>
                <a:cs typeface="Comic Sans MS"/>
                <a:sym typeface="Comic Sans MS"/>
              </a:rPr>
              <a:t>(Interpreting the feature importances)</a:t>
            </a:r>
            <a:endParaRPr>
              <a:latin typeface="Comic Sans MS"/>
              <a:ea typeface="Comic Sans MS"/>
              <a:cs typeface="Comic Sans MS"/>
              <a:sym typeface="Comic Sans MS"/>
            </a:endParaRPr>
          </a:p>
          <a:p>
            <a:pPr indent="-342900" lvl="0" marL="457200" rtl="0" algn="l">
              <a:spcBef>
                <a:spcPts val="0"/>
              </a:spcBef>
              <a:spcAft>
                <a:spcPts val="0"/>
              </a:spcAft>
              <a:buSzPts val="1800"/>
              <a:buFont typeface="Comic Sans MS"/>
              <a:buAutoNum type="arabicPeriod"/>
            </a:pPr>
            <a:r>
              <a:rPr lang="en">
                <a:latin typeface="Comic Sans MS"/>
                <a:ea typeface="Comic Sans MS"/>
                <a:cs typeface="Comic Sans MS"/>
                <a:sym typeface="Comic Sans MS"/>
              </a:rPr>
              <a:t>Conclusions</a:t>
            </a:r>
            <a:endParaRPr>
              <a:latin typeface="Comic Sans MS"/>
              <a:ea typeface="Comic Sans MS"/>
              <a:cs typeface="Comic Sans MS"/>
              <a:sym typeface="Comic Sans MS"/>
            </a:endParaRPr>
          </a:p>
          <a:p>
            <a:pPr indent="-317500" lvl="2" marL="1371600" rtl="0" algn="l">
              <a:spcBef>
                <a:spcPts val="0"/>
              </a:spcBef>
              <a:spcAft>
                <a:spcPts val="0"/>
              </a:spcAft>
              <a:buSzPts val="1400"/>
              <a:buFont typeface="Comic Sans MS"/>
              <a:buAutoNum type="romanLcPeriod"/>
            </a:pPr>
            <a:r>
              <a:rPr lang="en">
                <a:latin typeface="Comic Sans MS"/>
                <a:ea typeface="Comic Sans MS"/>
                <a:cs typeface="Comic Sans MS"/>
                <a:sym typeface="Comic Sans MS"/>
              </a:rPr>
              <a:t>(Reporting the true positive, false positive auc scores and robustness of the model)</a:t>
            </a:r>
            <a:endParaRPr>
              <a:latin typeface="Comic Sans MS"/>
              <a:ea typeface="Comic Sans MS"/>
              <a:cs typeface="Comic Sans MS"/>
              <a:sym typeface="Comic Sans MS"/>
            </a:endParaRPr>
          </a:p>
        </p:txBody>
      </p:sp>
      <p:pic>
        <p:nvPicPr>
          <p:cNvPr id="97" name="Google Shape;97;p16"/>
          <p:cNvPicPr preferRelativeResize="0"/>
          <p:nvPr/>
        </p:nvPicPr>
        <p:blipFill>
          <a:blip r:embed="rId3">
            <a:alphaModFix amt="42000"/>
          </a:blip>
          <a:stretch>
            <a:fillRect/>
          </a:stretch>
        </p:blipFill>
        <p:spPr>
          <a:xfrm>
            <a:off x="7067475" y="3534175"/>
            <a:ext cx="2076525" cy="1609324"/>
          </a:xfrm>
          <a:prstGeom prst="rect">
            <a:avLst/>
          </a:prstGeom>
          <a:noFill/>
          <a:ln>
            <a:noFill/>
          </a:ln>
        </p:spPr>
      </p:pic>
      <p:pic>
        <p:nvPicPr>
          <p:cNvPr id="98" name="Google Shape;98;p16"/>
          <p:cNvPicPr preferRelativeResize="0"/>
          <p:nvPr/>
        </p:nvPicPr>
        <p:blipFill rotWithShape="1">
          <a:blip r:embed="rId4">
            <a:alphaModFix amt="67000"/>
          </a:blip>
          <a:srcRect b="4622" l="2551" r="2957" t="3659"/>
          <a:stretch/>
        </p:blipFill>
        <p:spPr>
          <a:xfrm>
            <a:off x="5576950" y="824225"/>
            <a:ext cx="3555257" cy="2709950"/>
          </a:xfrm>
          <a:prstGeom prst="rect">
            <a:avLst/>
          </a:prstGeom>
          <a:noFill/>
          <a:ln>
            <a:noFill/>
          </a:ln>
          <a:effectLst>
            <a:outerShdw blurRad="28575" rotWithShape="0" algn="bl" dir="11880000" dist="542925">
              <a:srgbClr val="000000">
                <a:alpha val="4000"/>
              </a:srgbClr>
            </a:outerShdw>
          </a:effectLst>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17"/>
          <p:cNvSpPr txBox="1"/>
          <p:nvPr>
            <p:ph idx="4294967295" type="title"/>
          </p:nvPr>
        </p:nvSpPr>
        <p:spPr>
          <a:xfrm>
            <a:off x="150950" y="101250"/>
            <a:ext cx="8910300" cy="73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3600">
                <a:latin typeface="Caveat SemiBold"/>
                <a:ea typeface="Caveat SemiBold"/>
                <a:cs typeface="Caveat SemiBold"/>
                <a:sym typeface="Caveat SemiBold"/>
              </a:rPr>
              <a:t>Methodology </a:t>
            </a:r>
            <a:r>
              <a:rPr b="1" lang="en">
                <a:latin typeface="Caveat"/>
                <a:ea typeface="Caveat"/>
                <a:cs typeface="Caveat"/>
                <a:sym typeface="Caveat"/>
              </a:rPr>
              <a:t>Preprocessing:</a:t>
            </a:r>
            <a:endParaRPr b="1">
              <a:latin typeface="Caveat"/>
              <a:ea typeface="Caveat"/>
              <a:cs typeface="Caveat"/>
              <a:sym typeface="Caveat"/>
            </a:endParaRPr>
          </a:p>
        </p:txBody>
      </p:sp>
      <p:sp>
        <p:nvSpPr>
          <p:cNvPr id="104" name="Google Shape;104;p17"/>
          <p:cNvSpPr txBox="1"/>
          <p:nvPr>
            <p:ph idx="4294967295" type="body"/>
          </p:nvPr>
        </p:nvSpPr>
        <p:spPr>
          <a:xfrm>
            <a:off x="231325" y="967688"/>
            <a:ext cx="3853200" cy="524400"/>
          </a:xfrm>
          <a:prstGeom prst="rect">
            <a:avLst/>
          </a:prstGeom>
        </p:spPr>
        <p:txBody>
          <a:bodyPr anchorCtr="0" anchor="t" bIns="91425" lIns="91425" spcFirstLastPara="1" rIns="91425" wrap="square" tIns="91425">
            <a:normAutofit fontScale="85000"/>
          </a:bodyPr>
          <a:lstStyle/>
          <a:p>
            <a:pPr indent="0" lvl="0" marL="0" rtl="0" algn="l">
              <a:spcBef>
                <a:spcPts val="0"/>
              </a:spcBef>
              <a:spcAft>
                <a:spcPts val="1200"/>
              </a:spcAft>
              <a:buNone/>
            </a:pPr>
            <a:r>
              <a:rPr lang="en" sz="2400">
                <a:solidFill>
                  <a:schemeClr val="accent5"/>
                </a:solidFill>
                <a:latin typeface="Caveat"/>
                <a:ea typeface="Caveat"/>
                <a:cs typeface="Caveat"/>
                <a:sym typeface="Caveat"/>
              </a:rPr>
              <a:t>Key findings after analysing the data are:</a:t>
            </a:r>
            <a:endParaRPr sz="2400">
              <a:solidFill>
                <a:schemeClr val="accent5"/>
              </a:solidFill>
              <a:latin typeface="Caveat"/>
              <a:ea typeface="Caveat"/>
              <a:cs typeface="Caveat"/>
              <a:sym typeface="Caveat"/>
            </a:endParaRPr>
          </a:p>
        </p:txBody>
      </p:sp>
      <p:cxnSp>
        <p:nvCxnSpPr>
          <p:cNvPr id="105" name="Google Shape;105;p17"/>
          <p:cNvCxnSpPr/>
          <p:nvPr/>
        </p:nvCxnSpPr>
        <p:spPr>
          <a:xfrm>
            <a:off x="418675" y="1811883"/>
            <a:ext cx="270900" cy="0"/>
          </a:xfrm>
          <a:prstGeom prst="straightConnector1">
            <a:avLst/>
          </a:prstGeom>
          <a:noFill/>
          <a:ln cap="flat" cmpd="sng" w="9525">
            <a:solidFill>
              <a:schemeClr val="lt2"/>
            </a:solidFill>
            <a:prstDash val="solid"/>
            <a:round/>
            <a:headEnd len="sm" w="sm" type="none"/>
            <a:tailEnd len="sm" w="sm" type="none"/>
          </a:ln>
        </p:spPr>
      </p:cxnSp>
      <p:sp>
        <p:nvSpPr>
          <p:cNvPr id="106" name="Google Shape;106;p17"/>
          <p:cNvSpPr txBox="1"/>
          <p:nvPr>
            <p:ph idx="4294967295" type="body"/>
          </p:nvPr>
        </p:nvSpPr>
        <p:spPr>
          <a:xfrm>
            <a:off x="231325" y="1444200"/>
            <a:ext cx="4038300" cy="3528600"/>
          </a:xfrm>
          <a:prstGeom prst="rect">
            <a:avLst/>
          </a:prstGeom>
        </p:spPr>
        <p:txBody>
          <a:bodyPr anchorCtr="0" anchor="t" bIns="91425" lIns="91425" spcFirstLastPara="1" rIns="91425" wrap="square" tIns="91425">
            <a:normAutofit/>
          </a:bodyPr>
          <a:lstStyle/>
          <a:p>
            <a:pPr indent="0" lvl="0" marL="0" rtl="0" algn="l">
              <a:lnSpc>
                <a:spcPct val="135714"/>
              </a:lnSpc>
              <a:spcBef>
                <a:spcPts val="0"/>
              </a:spcBef>
              <a:spcAft>
                <a:spcPts val="0"/>
              </a:spcAft>
              <a:buClr>
                <a:schemeClr val="dk2"/>
              </a:buClr>
              <a:buSzPts val="1100"/>
              <a:buFont typeface="Arial"/>
              <a:buNone/>
            </a:pPr>
            <a:r>
              <a:rPr lang="en" sz="1050">
                <a:latin typeface="Comic Sans MS"/>
                <a:ea typeface="Comic Sans MS"/>
                <a:cs typeface="Comic Sans MS"/>
                <a:sym typeface="Comic Sans MS"/>
              </a:rPr>
              <a:t>There are 371 features in our dataset.</a:t>
            </a:r>
            <a:endParaRPr sz="1050">
              <a:latin typeface="Comic Sans MS"/>
              <a:ea typeface="Comic Sans MS"/>
              <a:cs typeface="Comic Sans MS"/>
              <a:sym typeface="Comic Sans MS"/>
            </a:endParaRPr>
          </a:p>
          <a:p>
            <a:pPr indent="0" lvl="0" marL="0" rtl="0" algn="l">
              <a:lnSpc>
                <a:spcPct val="135714"/>
              </a:lnSpc>
              <a:spcBef>
                <a:spcPts val="0"/>
              </a:spcBef>
              <a:spcAft>
                <a:spcPts val="0"/>
              </a:spcAft>
              <a:buClr>
                <a:schemeClr val="dk2"/>
              </a:buClr>
              <a:buSzPts val="1100"/>
              <a:buFont typeface="Arial"/>
              <a:buNone/>
            </a:pPr>
            <a:r>
              <a:rPr lang="en" sz="1050">
                <a:latin typeface="Comic Sans MS"/>
                <a:ea typeface="Comic Sans MS"/>
                <a:cs typeface="Comic Sans MS"/>
                <a:sym typeface="Comic Sans MS"/>
              </a:rPr>
              <a:t>1. We can observe that the features are of varying scales</a:t>
            </a:r>
            <a:endParaRPr sz="1050">
              <a:latin typeface="Comic Sans MS"/>
              <a:ea typeface="Comic Sans MS"/>
              <a:cs typeface="Comic Sans MS"/>
              <a:sym typeface="Comic Sans MS"/>
            </a:endParaRPr>
          </a:p>
          <a:p>
            <a:pPr indent="0" lvl="0" marL="0" rtl="0" algn="l">
              <a:lnSpc>
                <a:spcPct val="135714"/>
              </a:lnSpc>
              <a:spcBef>
                <a:spcPts val="0"/>
              </a:spcBef>
              <a:spcAft>
                <a:spcPts val="0"/>
              </a:spcAft>
              <a:buNone/>
            </a:pPr>
            <a:r>
              <a:rPr lang="en" sz="1050">
                <a:latin typeface="Comic Sans MS"/>
                <a:ea typeface="Comic Sans MS"/>
                <a:cs typeface="Comic Sans MS"/>
                <a:sym typeface="Comic Sans MS"/>
              </a:rPr>
              <a:t>2. Some columns have extreme values (eg, -999999) present which could skew our model.</a:t>
            </a:r>
            <a:endParaRPr sz="1050">
              <a:latin typeface="Comic Sans MS"/>
              <a:ea typeface="Comic Sans MS"/>
              <a:cs typeface="Comic Sans MS"/>
              <a:sym typeface="Comic Sans MS"/>
            </a:endParaRPr>
          </a:p>
          <a:p>
            <a:pPr indent="0" lvl="0" marL="0" rtl="0" algn="l">
              <a:lnSpc>
                <a:spcPct val="135714"/>
              </a:lnSpc>
              <a:spcBef>
                <a:spcPts val="0"/>
              </a:spcBef>
              <a:spcAft>
                <a:spcPts val="0"/>
              </a:spcAft>
              <a:buNone/>
            </a:pPr>
            <a:r>
              <a:rPr lang="en" sz="1050">
                <a:latin typeface="Comic Sans MS"/>
                <a:ea typeface="Comic Sans MS"/>
                <a:cs typeface="Comic Sans MS"/>
                <a:sym typeface="Comic Sans MS"/>
              </a:rPr>
              <a:t>3. Number of predictors with duplicacy = 68</a:t>
            </a:r>
            <a:endParaRPr sz="1050">
              <a:latin typeface="Comic Sans MS"/>
              <a:ea typeface="Comic Sans MS"/>
              <a:cs typeface="Comic Sans MS"/>
              <a:sym typeface="Comic Sans MS"/>
            </a:endParaRPr>
          </a:p>
          <a:p>
            <a:pPr indent="0" lvl="0" marL="0" rtl="0" algn="l">
              <a:lnSpc>
                <a:spcPct val="135714"/>
              </a:lnSpc>
              <a:spcBef>
                <a:spcPts val="0"/>
              </a:spcBef>
              <a:spcAft>
                <a:spcPts val="0"/>
              </a:spcAft>
              <a:buNone/>
            </a:pPr>
            <a:r>
              <a:rPr lang="en" sz="1050">
                <a:latin typeface="Comic Sans MS"/>
                <a:ea typeface="Comic Sans MS"/>
                <a:cs typeface="Comic Sans MS"/>
                <a:sym typeface="Comic Sans MS"/>
              </a:rPr>
              <a:t>4. Number of predictors with zero variance = 44 (</a:t>
            </a:r>
            <a:r>
              <a:rPr lang="en" sz="1050">
                <a:latin typeface="Comic Sans MS"/>
                <a:ea typeface="Comic Sans MS"/>
                <a:cs typeface="Comic Sans MS"/>
                <a:sym typeface="Comic Sans MS"/>
              </a:rPr>
              <a:t>We are considering any variable with variance 0 which essentially means that the entire column has only one unique value and hence not a random variable.</a:t>
            </a:r>
            <a:r>
              <a:rPr lang="en" sz="1050">
                <a:latin typeface="Comic Sans MS"/>
                <a:ea typeface="Comic Sans MS"/>
                <a:cs typeface="Comic Sans MS"/>
                <a:sym typeface="Comic Sans MS"/>
              </a:rPr>
              <a:t>)</a:t>
            </a:r>
            <a:endParaRPr sz="1050">
              <a:latin typeface="Comic Sans MS"/>
              <a:ea typeface="Comic Sans MS"/>
              <a:cs typeface="Comic Sans MS"/>
              <a:sym typeface="Comic Sans MS"/>
            </a:endParaRPr>
          </a:p>
          <a:p>
            <a:pPr indent="0" lvl="0" marL="0" rtl="0" algn="l">
              <a:lnSpc>
                <a:spcPct val="135714"/>
              </a:lnSpc>
              <a:spcBef>
                <a:spcPts val="0"/>
              </a:spcBef>
              <a:spcAft>
                <a:spcPts val="0"/>
              </a:spcAft>
              <a:buNone/>
            </a:pPr>
            <a:r>
              <a:rPr lang="en" sz="1050">
                <a:latin typeface="Comic Sans MS"/>
                <a:ea typeface="Comic Sans MS"/>
                <a:cs typeface="Comic Sans MS"/>
                <a:sym typeface="Comic Sans MS"/>
              </a:rPr>
              <a:t>5. Number of highly correlated predictors = 118</a:t>
            </a:r>
            <a:endParaRPr sz="1400">
              <a:latin typeface="Comic Sans MS"/>
              <a:ea typeface="Comic Sans MS"/>
              <a:cs typeface="Comic Sans MS"/>
              <a:sym typeface="Comic Sans MS"/>
            </a:endParaRPr>
          </a:p>
        </p:txBody>
      </p:sp>
      <p:sp>
        <p:nvSpPr>
          <p:cNvPr id="107" name="Google Shape;107;p17"/>
          <p:cNvSpPr txBox="1"/>
          <p:nvPr>
            <p:ph idx="4294967295" type="body"/>
          </p:nvPr>
        </p:nvSpPr>
        <p:spPr>
          <a:xfrm>
            <a:off x="150950" y="3794394"/>
            <a:ext cx="3853200" cy="524400"/>
          </a:xfrm>
          <a:prstGeom prst="rect">
            <a:avLst/>
          </a:prstGeom>
        </p:spPr>
        <p:txBody>
          <a:bodyPr anchorCtr="0" anchor="t" bIns="91425" lIns="91425" spcFirstLastPara="1" rIns="91425" wrap="square" tIns="91425">
            <a:normAutofit fontScale="92500"/>
          </a:bodyPr>
          <a:lstStyle/>
          <a:p>
            <a:pPr indent="0" lvl="0" marL="0" rtl="0" algn="l">
              <a:spcBef>
                <a:spcPts val="0"/>
              </a:spcBef>
              <a:spcAft>
                <a:spcPts val="1200"/>
              </a:spcAft>
              <a:buNone/>
            </a:pPr>
            <a:r>
              <a:rPr lang="en" sz="2400">
                <a:solidFill>
                  <a:schemeClr val="accent5"/>
                </a:solidFill>
                <a:latin typeface="Caveat"/>
                <a:ea typeface="Caveat"/>
                <a:cs typeface="Caveat"/>
                <a:sym typeface="Caveat"/>
              </a:rPr>
              <a:t>After processing:</a:t>
            </a:r>
            <a:endParaRPr sz="2400">
              <a:solidFill>
                <a:schemeClr val="accent5"/>
              </a:solidFill>
              <a:latin typeface="Caveat"/>
              <a:ea typeface="Caveat"/>
              <a:cs typeface="Caveat"/>
              <a:sym typeface="Caveat"/>
            </a:endParaRPr>
          </a:p>
        </p:txBody>
      </p:sp>
      <p:cxnSp>
        <p:nvCxnSpPr>
          <p:cNvPr id="108" name="Google Shape;108;p17"/>
          <p:cNvCxnSpPr/>
          <p:nvPr/>
        </p:nvCxnSpPr>
        <p:spPr>
          <a:xfrm>
            <a:off x="5012725" y="1811883"/>
            <a:ext cx="270900" cy="0"/>
          </a:xfrm>
          <a:prstGeom prst="straightConnector1">
            <a:avLst/>
          </a:prstGeom>
          <a:noFill/>
          <a:ln cap="flat" cmpd="sng" w="9525">
            <a:solidFill>
              <a:schemeClr val="lt2"/>
            </a:solidFill>
            <a:prstDash val="solid"/>
            <a:round/>
            <a:headEnd len="sm" w="sm" type="none"/>
            <a:tailEnd len="sm" w="sm" type="none"/>
          </a:ln>
        </p:spPr>
      </p:cxnSp>
      <p:sp>
        <p:nvSpPr>
          <p:cNvPr id="109" name="Google Shape;109;p17"/>
          <p:cNvSpPr txBox="1"/>
          <p:nvPr>
            <p:ph idx="4294967295" type="body"/>
          </p:nvPr>
        </p:nvSpPr>
        <p:spPr>
          <a:xfrm>
            <a:off x="150950" y="4149000"/>
            <a:ext cx="4782300" cy="823800"/>
          </a:xfrm>
          <a:prstGeom prst="rect">
            <a:avLst/>
          </a:prstGeom>
        </p:spPr>
        <p:txBody>
          <a:bodyPr anchorCtr="0" anchor="t" bIns="91425" lIns="91425" spcFirstLastPara="1" rIns="91425" wrap="square" tIns="91425">
            <a:normAutofit fontScale="70000" lnSpcReduction="20000"/>
          </a:bodyPr>
          <a:lstStyle/>
          <a:p>
            <a:pPr indent="0" lvl="0" marL="0" rtl="0" algn="l">
              <a:lnSpc>
                <a:spcPct val="135714"/>
              </a:lnSpc>
              <a:spcBef>
                <a:spcPts val="0"/>
              </a:spcBef>
              <a:spcAft>
                <a:spcPts val="0"/>
              </a:spcAft>
              <a:buNone/>
            </a:pPr>
            <a:r>
              <a:t/>
            </a:r>
            <a:endParaRPr sz="1200">
              <a:latin typeface="Comic Sans MS"/>
              <a:ea typeface="Comic Sans MS"/>
              <a:cs typeface="Comic Sans MS"/>
              <a:sym typeface="Comic Sans MS"/>
            </a:endParaRPr>
          </a:p>
          <a:p>
            <a:pPr indent="0" lvl="0" marL="0" rtl="0" algn="l">
              <a:lnSpc>
                <a:spcPct val="135714"/>
              </a:lnSpc>
              <a:spcBef>
                <a:spcPts val="0"/>
              </a:spcBef>
              <a:spcAft>
                <a:spcPts val="0"/>
              </a:spcAft>
              <a:buNone/>
            </a:pPr>
            <a:r>
              <a:rPr lang="en" sz="1471">
                <a:latin typeface="Comic Sans MS"/>
                <a:ea typeface="Comic Sans MS"/>
                <a:cs typeface="Comic Sans MS"/>
                <a:sym typeface="Comic Sans MS"/>
              </a:rPr>
              <a:t>We have removed 162 features from the original data, leaving us with 208 predictors after preprocessing</a:t>
            </a:r>
            <a:endParaRPr sz="1471">
              <a:latin typeface="Comic Sans MS"/>
              <a:ea typeface="Comic Sans MS"/>
              <a:cs typeface="Comic Sans MS"/>
              <a:sym typeface="Comic Sans MS"/>
            </a:endParaRPr>
          </a:p>
          <a:p>
            <a:pPr indent="0" lvl="0" marL="0" rtl="0" algn="l">
              <a:lnSpc>
                <a:spcPct val="135714"/>
              </a:lnSpc>
              <a:spcBef>
                <a:spcPts val="0"/>
              </a:spcBef>
              <a:spcAft>
                <a:spcPts val="0"/>
              </a:spcAft>
              <a:buNone/>
            </a:pPr>
            <a:r>
              <a:t/>
            </a:r>
            <a:endParaRPr sz="1050">
              <a:latin typeface="Comic Sans MS"/>
              <a:ea typeface="Comic Sans MS"/>
              <a:cs typeface="Comic Sans MS"/>
              <a:sym typeface="Comic Sans MS"/>
            </a:endParaRPr>
          </a:p>
        </p:txBody>
      </p:sp>
      <p:pic>
        <p:nvPicPr>
          <p:cNvPr id="110" name="Google Shape;110;p17"/>
          <p:cNvPicPr preferRelativeResize="0"/>
          <p:nvPr/>
        </p:nvPicPr>
        <p:blipFill>
          <a:blip r:embed="rId3">
            <a:alphaModFix/>
          </a:blip>
          <a:stretch>
            <a:fillRect/>
          </a:stretch>
        </p:blipFill>
        <p:spPr>
          <a:xfrm>
            <a:off x="5012725" y="90813"/>
            <a:ext cx="3796525" cy="4961876"/>
          </a:xfrm>
          <a:prstGeom prst="rect">
            <a:avLst/>
          </a:prstGeom>
          <a:noFill/>
          <a:ln>
            <a:noFill/>
          </a:ln>
        </p:spPr>
      </p:pic>
      <p:pic>
        <p:nvPicPr>
          <p:cNvPr id="111" name="Google Shape;111;p17"/>
          <p:cNvPicPr preferRelativeResize="0"/>
          <p:nvPr/>
        </p:nvPicPr>
        <p:blipFill>
          <a:blip r:embed="rId4">
            <a:alphaModFix/>
          </a:blip>
          <a:stretch>
            <a:fillRect/>
          </a:stretch>
        </p:blipFill>
        <p:spPr>
          <a:xfrm>
            <a:off x="6424825" y="2337771"/>
            <a:ext cx="2582800" cy="1741450"/>
          </a:xfrm>
          <a:prstGeom prst="rect">
            <a:avLst/>
          </a:prstGeom>
          <a:noFill/>
          <a:ln>
            <a:noFill/>
          </a:ln>
        </p:spPr>
      </p:pic>
      <p:pic>
        <p:nvPicPr>
          <p:cNvPr id="112" name="Google Shape;112;p17"/>
          <p:cNvPicPr preferRelativeResize="0"/>
          <p:nvPr/>
        </p:nvPicPr>
        <p:blipFill>
          <a:blip r:embed="rId5">
            <a:alphaModFix/>
          </a:blip>
          <a:stretch>
            <a:fillRect/>
          </a:stretch>
        </p:blipFill>
        <p:spPr>
          <a:xfrm>
            <a:off x="4019658" y="834750"/>
            <a:ext cx="1104668" cy="7335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18"/>
          <p:cNvSpPr txBox="1"/>
          <p:nvPr>
            <p:ph idx="4294967295" type="title"/>
          </p:nvPr>
        </p:nvSpPr>
        <p:spPr>
          <a:xfrm>
            <a:off x="150950" y="101250"/>
            <a:ext cx="8659200" cy="73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latin typeface="Caveat"/>
                <a:ea typeface="Caveat"/>
                <a:cs typeface="Caveat"/>
                <a:sym typeface="Caveat"/>
              </a:rPr>
              <a:t>Exploratory Data Analysis</a:t>
            </a:r>
            <a:r>
              <a:rPr b="1" lang="en">
                <a:latin typeface="Caveat"/>
                <a:ea typeface="Caveat"/>
                <a:cs typeface="Caveat"/>
                <a:sym typeface="Caveat"/>
              </a:rPr>
              <a:t>:</a:t>
            </a:r>
            <a:endParaRPr b="1">
              <a:latin typeface="Caveat"/>
              <a:ea typeface="Caveat"/>
              <a:cs typeface="Caveat"/>
              <a:sym typeface="Caveat"/>
            </a:endParaRPr>
          </a:p>
        </p:txBody>
      </p:sp>
      <p:sp>
        <p:nvSpPr>
          <p:cNvPr id="118" name="Google Shape;118;p18"/>
          <p:cNvSpPr txBox="1"/>
          <p:nvPr>
            <p:ph idx="4294967295" type="body"/>
          </p:nvPr>
        </p:nvSpPr>
        <p:spPr>
          <a:xfrm>
            <a:off x="231325" y="756713"/>
            <a:ext cx="3853200" cy="524400"/>
          </a:xfrm>
          <a:prstGeom prst="rect">
            <a:avLst/>
          </a:prstGeom>
        </p:spPr>
        <p:txBody>
          <a:bodyPr anchorCtr="0" anchor="t" bIns="91425" lIns="91425" spcFirstLastPara="1" rIns="91425" wrap="square" tIns="91425">
            <a:normAutofit fontScale="85000"/>
          </a:bodyPr>
          <a:lstStyle/>
          <a:p>
            <a:pPr indent="0" lvl="0" marL="0" rtl="0" algn="l">
              <a:spcBef>
                <a:spcPts val="0"/>
              </a:spcBef>
              <a:spcAft>
                <a:spcPts val="1200"/>
              </a:spcAft>
              <a:buNone/>
            </a:pPr>
            <a:r>
              <a:rPr lang="en" sz="2400">
                <a:solidFill>
                  <a:schemeClr val="accent5"/>
                </a:solidFill>
                <a:latin typeface="Caveat"/>
                <a:ea typeface="Caveat"/>
                <a:cs typeface="Caveat"/>
                <a:sym typeface="Caveat"/>
              </a:rPr>
              <a:t>Key findings after analysing the data are:</a:t>
            </a:r>
            <a:endParaRPr sz="2400">
              <a:solidFill>
                <a:schemeClr val="accent5"/>
              </a:solidFill>
              <a:latin typeface="Caveat"/>
              <a:ea typeface="Caveat"/>
              <a:cs typeface="Caveat"/>
              <a:sym typeface="Caveat"/>
            </a:endParaRPr>
          </a:p>
        </p:txBody>
      </p:sp>
      <p:cxnSp>
        <p:nvCxnSpPr>
          <p:cNvPr id="119" name="Google Shape;119;p18"/>
          <p:cNvCxnSpPr/>
          <p:nvPr/>
        </p:nvCxnSpPr>
        <p:spPr>
          <a:xfrm>
            <a:off x="418675" y="1811883"/>
            <a:ext cx="270900" cy="0"/>
          </a:xfrm>
          <a:prstGeom prst="straightConnector1">
            <a:avLst/>
          </a:prstGeom>
          <a:noFill/>
          <a:ln cap="flat" cmpd="sng" w="9525">
            <a:solidFill>
              <a:schemeClr val="lt2"/>
            </a:solidFill>
            <a:prstDash val="solid"/>
            <a:round/>
            <a:headEnd len="sm" w="sm" type="none"/>
            <a:tailEnd len="sm" w="sm" type="none"/>
          </a:ln>
        </p:spPr>
      </p:cxnSp>
      <p:sp>
        <p:nvSpPr>
          <p:cNvPr id="120" name="Google Shape;120;p18"/>
          <p:cNvSpPr txBox="1"/>
          <p:nvPr>
            <p:ph idx="4294967295" type="body"/>
          </p:nvPr>
        </p:nvSpPr>
        <p:spPr>
          <a:xfrm>
            <a:off x="0" y="1281125"/>
            <a:ext cx="4572000" cy="3711600"/>
          </a:xfrm>
          <a:prstGeom prst="rect">
            <a:avLst/>
          </a:prstGeom>
        </p:spPr>
        <p:txBody>
          <a:bodyPr anchorCtr="0" anchor="t" bIns="91425" lIns="91425" spcFirstLastPara="1" rIns="91425" wrap="square" tIns="91425">
            <a:normAutofit fontScale="92500" lnSpcReduction="20000"/>
          </a:bodyPr>
          <a:lstStyle/>
          <a:p>
            <a:pPr indent="-296148" lvl="0" marL="457200" rtl="0" algn="l">
              <a:lnSpc>
                <a:spcPct val="135714"/>
              </a:lnSpc>
              <a:spcBef>
                <a:spcPts val="0"/>
              </a:spcBef>
              <a:spcAft>
                <a:spcPts val="0"/>
              </a:spcAft>
              <a:buSzPct val="100000"/>
              <a:buFont typeface="Comic Sans MS"/>
              <a:buAutoNum type="arabicPeriod"/>
            </a:pPr>
            <a:r>
              <a:rPr lang="en" sz="1150">
                <a:latin typeface="Comic Sans MS"/>
                <a:ea typeface="Comic Sans MS"/>
                <a:cs typeface="Comic Sans MS"/>
                <a:sym typeface="Comic Sans MS"/>
              </a:rPr>
              <a:t>Count of variables with just two unique values is 56</a:t>
            </a:r>
            <a:endParaRPr sz="1150">
              <a:latin typeface="Comic Sans MS"/>
              <a:ea typeface="Comic Sans MS"/>
              <a:cs typeface="Comic Sans MS"/>
              <a:sym typeface="Comic Sans MS"/>
            </a:endParaRPr>
          </a:p>
          <a:p>
            <a:pPr indent="-296148" lvl="0" marL="457200" rtl="0" algn="l">
              <a:lnSpc>
                <a:spcPct val="135714"/>
              </a:lnSpc>
              <a:spcBef>
                <a:spcPts val="0"/>
              </a:spcBef>
              <a:spcAft>
                <a:spcPts val="0"/>
              </a:spcAft>
              <a:buSzPct val="100000"/>
              <a:buFont typeface="Comic Sans MS"/>
              <a:buAutoNum type="arabicPeriod"/>
            </a:pPr>
            <a:r>
              <a:rPr lang="en" sz="1150">
                <a:latin typeface="Comic Sans MS"/>
                <a:ea typeface="Comic Sans MS"/>
                <a:cs typeface="Comic Sans MS"/>
                <a:sym typeface="Comic Sans MS"/>
              </a:rPr>
              <a:t>Count of variables with just three or four unique values is 21</a:t>
            </a:r>
            <a:endParaRPr sz="1150">
              <a:latin typeface="Comic Sans MS"/>
              <a:ea typeface="Comic Sans MS"/>
              <a:cs typeface="Comic Sans MS"/>
              <a:sym typeface="Comic Sans MS"/>
            </a:endParaRPr>
          </a:p>
          <a:p>
            <a:pPr indent="-296148" lvl="0" marL="457200" rtl="0" algn="l">
              <a:spcBef>
                <a:spcPts val="0"/>
              </a:spcBef>
              <a:spcAft>
                <a:spcPts val="0"/>
              </a:spcAft>
              <a:buSzPct val="100000"/>
              <a:buFont typeface="Comic Sans MS"/>
              <a:buAutoNum type="arabicPeriod"/>
            </a:pPr>
            <a:r>
              <a:rPr lang="en" sz="1150">
                <a:latin typeface="Comic Sans MS"/>
                <a:ea typeface="Comic Sans MS"/>
                <a:cs typeface="Comic Sans MS"/>
                <a:sym typeface="Comic Sans MS"/>
              </a:rPr>
              <a:t>For the variable "var3", it can be observed that the outliers are much dense in case of 0 target value than 1.</a:t>
            </a:r>
            <a:endParaRPr sz="1150">
              <a:latin typeface="Comic Sans MS"/>
              <a:ea typeface="Comic Sans MS"/>
              <a:cs typeface="Comic Sans MS"/>
              <a:sym typeface="Comic Sans MS"/>
            </a:endParaRPr>
          </a:p>
          <a:p>
            <a:pPr indent="-296148" lvl="0" marL="457200" rtl="0" algn="l">
              <a:spcBef>
                <a:spcPts val="0"/>
              </a:spcBef>
              <a:spcAft>
                <a:spcPts val="0"/>
              </a:spcAft>
              <a:buSzPct val="100000"/>
              <a:buFont typeface="Comic Sans MS"/>
              <a:buAutoNum type="arabicPeriod"/>
            </a:pPr>
            <a:r>
              <a:rPr lang="en" sz="1150">
                <a:latin typeface="Comic Sans MS"/>
                <a:ea typeface="Comic Sans MS"/>
                <a:cs typeface="Comic Sans MS"/>
                <a:sym typeface="Comic Sans MS"/>
              </a:rPr>
              <a:t>The distribution of "var15" is almost similar for the two target classes.</a:t>
            </a:r>
            <a:endParaRPr sz="1150">
              <a:latin typeface="Comic Sans MS"/>
              <a:ea typeface="Comic Sans MS"/>
              <a:cs typeface="Comic Sans MS"/>
              <a:sym typeface="Comic Sans MS"/>
            </a:endParaRPr>
          </a:p>
          <a:p>
            <a:pPr indent="-296148" lvl="0" marL="457200" rtl="0" algn="l">
              <a:spcBef>
                <a:spcPts val="0"/>
              </a:spcBef>
              <a:spcAft>
                <a:spcPts val="0"/>
              </a:spcAft>
              <a:buSzPct val="100000"/>
              <a:buFont typeface="Comic Sans MS"/>
              <a:buAutoNum type="arabicPeriod"/>
            </a:pPr>
            <a:r>
              <a:rPr lang="en" sz="1150">
                <a:latin typeface="Comic Sans MS"/>
                <a:ea typeface="Comic Sans MS"/>
                <a:cs typeface="Comic Sans MS"/>
                <a:sym typeface="Comic Sans MS"/>
              </a:rPr>
              <a:t>In case of both "var38" and "saldo_medio_var5_ult3" the distribution lies mostly in the outlier region.</a:t>
            </a:r>
            <a:endParaRPr sz="1150">
              <a:latin typeface="Comic Sans MS"/>
              <a:ea typeface="Comic Sans MS"/>
              <a:cs typeface="Comic Sans MS"/>
              <a:sym typeface="Comic Sans MS"/>
            </a:endParaRPr>
          </a:p>
          <a:p>
            <a:pPr indent="-296148" lvl="0" marL="457200" rtl="0" algn="l">
              <a:spcBef>
                <a:spcPts val="0"/>
              </a:spcBef>
              <a:spcAft>
                <a:spcPts val="0"/>
              </a:spcAft>
              <a:buSzPct val="100000"/>
              <a:buFont typeface="Comic Sans MS"/>
              <a:buAutoNum type="arabicPeriod"/>
            </a:pPr>
            <a:r>
              <a:rPr lang="en" sz="1150">
                <a:latin typeface="Comic Sans MS"/>
                <a:ea typeface="Comic Sans MS"/>
                <a:cs typeface="Comic Sans MS"/>
                <a:sym typeface="Comic Sans MS"/>
              </a:rPr>
              <a:t>Also the values of different continuous values range from 0 to 1e7, which is why scaling the data is </a:t>
            </a:r>
            <a:r>
              <a:rPr lang="en" sz="1150">
                <a:latin typeface="Comic Sans MS"/>
                <a:ea typeface="Comic Sans MS"/>
                <a:cs typeface="Comic Sans MS"/>
                <a:sym typeface="Comic Sans MS"/>
              </a:rPr>
              <a:t>necessary</a:t>
            </a:r>
            <a:r>
              <a:rPr lang="en" sz="1150">
                <a:latin typeface="Comic Sans MS"/>
                <a:ea typeface="Comic Sans MS"/>
                <a:cs typeface="Comic Sans MS"/>
                <a:sym typeface="Comic Sans MS"/>
              </a:rPr>
              <a:t>.</a:t>
            </a:r>
            <a:endParaRPr sz="1150">
              <a:latin typeface="Comic Sans MS"/>
              <a:ea typeface="Comic Sans MS"/>
              <a:cs typeface="Comic Sans MS"/>
              <a:sym typeface="Comic Sans MS"/>
            </a:endParaRPr>
          </a:p>
          <a:p>
            <a:pPr indent="-296148" lvl="0" marL="457200" rtl="0" algn="l">
              <a:spcBef>
                <a:spcPts val="0"/>
              </a:spcBef>
              <a:spcAft>
                <a:spcPts val="0"/>
              </a:spcAft>
              <a:buSzPct val="100000"/>
              <a:buFont typeface="Comic Sans MS"/>
              <a:buAutoNum type="arabicPeriod"/>
            </a:pPr>
            <a:r>
              <a:rPr lang="en" sz="1150">
                <a:latin typeface="Comic Sans MS"/>
                <a:ea typeface="Comic Sans MS"/>
                <a:cs typeface="Comic Sans MS"/>
                <a:sym typeface="Comic Sans MS"/>
              </a:rPr>
              <a:t>The var3 variables has dense state of values near to 0 while the var15 data points are distributed for a larger range</a:t>
            </a:r>
            <a:endParaRPr sz="1150">
              <a:latin typeface="Comic Sans MS"/>
              <a:ea typeface="Comic Sans MS"/>
              <a:cs typeface="Comic Sans MS"/>
              <a:sym typeface="Comic Sans MS"/>
            </a:endParaRPr>
          </a:p>
          <a:p>
            <a:pPr indent="-296148" lvl="0" marL="457200" rtl="0" algn="l">
              <a:spcBef>
                <a:spcPts val="0"/>
              </a:spcBef>
              <a:spcAft>
                <a:spcPts val="0"/>
              </a:spcAft>
              <a:buSzPct val="100000"/>
              <a:buFont typeface="Comic Sans MS"/>
              <a:buAutoNum type="arabicPeriod"/>
            </a:pPr>
            <a:r>
              <a:rPr lang="en" sz="1150">
                <a:latin typeface="Comic Sans MS"/>
                <a:ea typeface="Comic Sans MS"/>
                <a:cs typeface="Comic Sans MS"/>
                <a:sym typeface="Comic Sans MS"/>
              </a:rPr>
              <a:t>The data is highly imbalanced with the dominant class being class 0 (customer satisfied) and this means that the accuracy of the model is not a good estimate of model performance if we use this data as is.</a:t>
            </a:r>
            <a:endParaRPr sz="1150">
              <a:latin typeface="Comic Sans MS"/>
              <a:ea typeface="Comic Sans MS"/>
              <a:cs typeface="Comic Sans MS"/>
              <a:sym typeface="Comic Sans MS"/>
            </a:endParaRPr>
          </a:p>
          <a:p>
            <a:pPr indent="-296148" lvl="0" marL="457200" rtl="0" algn="l">
              <a:spcBef>
                <a:spcPts val="0"/>
              </a:spcBef>
              <a:spcAft>
                <a:spcPts val="0"/>
              </a:spcAft>
              <a:buSzPct val="100000"/>
              <a:buFont typeface="Comic Sans MS"/>
              <a:buAutoNum type="arabicPeriod"/>
            </a:pPr>
            <a:r>
              <a:rPr lang="en" sz="1150">
                <a:latin typeface="Comic Sans MS"/>
                <a:ea typeface="Comic Sans MS"/>
                <a:cs typeface="Comic Sans MS"/>
                <a:sym typeface="Comic Sans MS"/>
              </a:rPr>
              <a:t>To fix data imbalance, we will now use a technique which generates synthetic data for our minority class, and thereby creates a balanced dataset.</a:t>
            </a:r>
            <a:endParaRPr sz="1150">
              <a:latin typeface="Comic Sans MS"/>
              <a:ea typeface="Comic Sans MS"/>
              <a:cs typeface="Comic Sans MS"/>
              <a:sym typeface="Comic Sans MS"/>
            </a:endParaRPr>
          </a:p>
          <a:p>
            <a:pPr indent="-296148" lvl="0" marL="457200" rtl="0" algn="l">
              <a:spcBef>
                <a:spcPts val="0"/>
              </a:spcBef>
              <a:spcAft>
                <a:spcPts val="0"/>
              </a:spcAft>
              <a:buSzPct val="100000"/>
              <a:buFont typeface="Comic Sans MS"/>
              <a:buAutoNum type="arabicPeriod"/>
            </a:pPr>
            <a:r>
              <a:rPr lang="en" sz="1150">
                <a:latin typeface="Comic Sans MS"/>
                <a:ea typeface="Comic Sans MS"/>
                <a:cs typeface="Comic Sans MS"/>
                <a:sym typeface="Comic Sans MS"/>
              </a:rPr>
              <a:t>Features selection using permutations importance was done. </a:t>
            </a:r>
            <a:endParaRPr sz="1150">
              <a:latin typeface="Comic Sans MS"/>
              <a:ea typeface="Comic Sans MS"/>
              <a:cs typeface="Comic Sans MS"/>
              <a:sym typeface="Comic Sans MS"/>
            </a:endParaRPr>
          </a:p>
          <a:p>
            <a:pPr indent="0" lvl="0" marL="0" rtl="0" algn="l">
              <a:spcBef>
                <a:spcPts val="1200"/>
              </a:spcBef>
              <a:spcAft>
                <a:spcPts val="500"/>
              </a:spcAft>
              <a:buNone/>
            </a:pPr>
            <a:r>
              <a:t/>
            </a:r>
            <a:endParaRPr sz="1100">
              <a:latin typeface="Comic Sans MS"/>
              <a:ea typeface="Comic Sans MS"/>
              <a:cs typeface="Comic Sans MS"/>
              <a:sym typeface="Comic Sans MS"/>
            </a:endParaRPr>
          </a:p>
        </p:txBody>
      </p:sp>
      <p:cxnSp>
        <p:nvCxnSpPr>
          <p:cNvPr id="121" name="Google Shape;121;p18"/>
          <p:cNvCxnSpPr/>
          <p:nvPr/>
        </p:nvCxnSpPr>
        <p:spPr>
          <a:xfrm>
            <a:off x="5012725" y="1811883"/>
            <a:ext cx="270900" cy="0"/>
          </a:xfrm>
          <a:prstGeom prst="straightConnector1">
            <a:avLst/>
          </a:prstGeom>
          <a:noFill/>
          <a:ln cap="flat" cmpd="sng" w="9525">
            <a:solidFill>
              <a:schemeClr val="lt2"/>
            </a:solidFill>
            <a:prstDash val="solid"/>
            <a:round/>
            <a:headEnd len="sm" w="sm" type="none"/>
            <a:tailEnd len="sm" w="sm" type="none"/>
          </a:ln>
        </p:spPr>
      </p:cxnSp>
      <p:pic>
        <p:nvPicPr>
          <p:cNvPr id="122" name="Google Shape;122;p18"/>
          <p:cNvPicPr preferRelativeResize="0"/>
          <p:nvPr/>
        </p:nvPicPr>
        <p:blipFill>
          <a:blip r:embed="rId3">
            <a:alphaModFix/>
          </a:blip>
          <a:stretch>
            <a:fillRect/>
          </a:stretch>
        </p:blipFill>
        <p:spPr>
          <a:xfrm>
            <a:off x="5817850" y="101250"/>
            <a:ext cx="3326147" cy="2518100"/>
          </a:xfrm>
          <a:prstGeom prst="rect">
            <a:avLst/>
          </a:prstGeom>
          <a:noFill/>
          <a:ln>
            <a:noFill/>
          </a:ln>
        </p:spPr>
      </p:pic>
      <p:pic>
        <p:nvPicPr>
          <p:cNvPr id="123" name="Google Shape;123;p18"/>
          <p:cNvPicPr preferRelativeResize="0"/>
          <p:nvPr/>
        </p:nvPicPr>
        <p:blipFill>
          <a:blip r:embed="rId4">
            <a:alphaModFix/>
          </a:blip>
          <a:stretch>
            <a:fillRect/>
          </a:stretch>
        </p:blipFill>
        <p:spPr>
          <a:xfrm>
            <a:off x="4500575" y="1608925"/>
            <a:ext cx="2368350" cy="1925650"/>
          </a:xfrm>
          <a:prstGeom prst="rect">
            <a:avLst/>
          </a:prstGeom>
          <a:noFill/>
          <a:ln>
            <a:noFill/>
          </a:ln>
        </p:spPr>
      </p:pic>
      <p:pic>
        <p:nvPicPr>
          <p:cNvPr id="124" name="Google Shape;124;p18"/>
          <p:cNvPicPr preferRelativeResize="0"/>
          <p:nvPr/>
        </p:nvPicPr>
        <p:blipFill>
          <a:blip r:embed="rId5">
            <a:alphaModFix/>
          </a:blip>
          <a:stretch>
            <a:fillRect/>
          </a:stretch>
        </p:blipFill>
        <p:spPr>
          <a:xfrm>
            <a:off x="6575100" y="2692300"/>
            <a:ext cx="2525650" cy="1749475"/>
          </a:xfrm>
          <a:prstGeom prst="rect">
            <a:avLst/>
          </a:prstGeom>
          <a:noFill/>
          <a:ln>
            <a:noFill/>
          </a:ln>
        </p:spPr>
      </p:pic>
      <p:pic>
        <p:nvPicPr>
          <p:cNvPr id="125" name="Google Shape;125;p18"/>
          <p:cNvPicPr preferRelativeResize="0"/>
          <p:nvPr/>
        </p:nvPicPr>
        <p:blipFill>
          <a:blip r:embed="rId6">
            <a:alphaModFix/>
          </a:blip>
          <a:stretch>
            <a:fillRect/>
          </a:stretch>
        </p:blipFill>
        <p:spPr>
          <a:xfrm>
            <a:off x="4084525" y="78199"/>
            <a:ext cx="2125900" cy="1438726"/>
          </a:xfrm>
          <a:prstGeom prst="rect">
            <a:avLst/>
          </a:prstGeom>
          <a:noFill/>
          <a:ln>
            <a:noFill/>
          </a:ln>
        </p:spPr>
      </p:pic>
      <p:pic>
        <p:nvPicPr>
          <p:cNvPr id="126" name="Google Shape;126;p18"/>
          <p:cNvPicPr preferRelativeResize="0"/>
          <p:nvPr/>
        </p:nvPicPr>
        <p:blipFill>
          <a:blip r:embed="rId7">
            <a:alphaModFix/>
          </a:blip>
          <a:stretch>
            <a:fillRect/>
          </a:stretch>
        </p:blipFill>
        <p:spPr>
          <a:xfrm>
            <a:off x="4572000" y="3555094"/>
            <a:ext cx="2053350" cy="133718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19"/>
          <p:cNvSpPr txBox="1"/>
          <p:nvPr>
            <p:ph idx="4294967295" type="title"/>
          </p:nvPr>
        </p:nvSpPr>
        <p:spPr>
          <a:xfrm>
            <a:off x="181100" y="61075"/>
            <a:ext cx="8520600" cy="73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latin typeface="Caveat"/>
                <a:ea typeface="Caveat"/>
                <a:cs typeface="Caveat"/>
                <a:sym typeface="Caveat"/>
              </a:rPr>
              <a:t>Base Model:</a:t>
            </a:r>
            <a:endParaRPr b="1">
              <a:latin typeface="Caveat"/>
              <a:ea typeface="Caveat"/>
              <a:cs typeface="Caveat"/>
              <a:sym typeface="Caveat"/>
            </a:endParaRPr>
          </a:p>
        </p:txBody>
      </p:sp>
      <p:sp>
        <p:nvSpPr>
          <p:cNvPr id="132" name="Google Shape;132;p19"/>
          <p:cNvSpPr txBox="1"/>
          <p:nvPr>
            <p:ph idx="4294967295" type="body"/>
          </p:nvPr>
        </p:nvSpPr>
        <p:spPr>
          <a:xfrm>
            <a:off x="2049650" y="165626"/>
            <a:ext cx="3853200" cy="524400"/>
          </a:xfrm>
          <a:prstGeom prst="rect">
            <a:avLst/>
          </a:prstGeom>
        </p:spPr>
        <p:txBody>
          <a:bodyPr anchorCtr="0" anchor="t" bIns="91425" lIns="91425" spcFirstLastPara="1" rIns="91425" wrap="square" tIns="91425">
            <a:normAutofit fontScale="70000"/>
          </a:bodyPr>
          <a:lstStyle/>
          <a:p>
            <a:pPr indent="0" lvl="0" marL="0" rtl="0" algn="l">
              <a:spcBef>
                <a:spcPts val="0"/>
              </a:spcBef>
              <a:spcAft>
                <a:spcPts val="1200"/>
              </a:spcAft>
              <a:buNone/>
            </a:pPr>
            <a:r>
              <a:rPr lang="en" sz="2400">
                <a:solidFill>
                  <a:schemeClr val="accent5"/>
                </a:solidFill>
                <a:latin typeface="Caveat"/>
                <a:ea typeface="Caveat"/>
                <a:cs typeface="Caveat"/>
                <a:sym typeface="Caveat"/>
              </a:rPr>
              <a:t>Here our Decision tree classifier performed best</a:t>
            </a:r>
            <a:endParaRPr sz="2400">
              <a:solidFill>
                <a:schemeClr val="accent5"/>
              </a:solidFill>
              <a:latin typeface="Caveat"/>
              <a:ea typeface="Caveat"/>
              <a:cs typeface="Caveat"/>
              <a:sym typeface="Caveat"/>
            </a:endParaRPr>
          </a:p>
        </p:txBody>
      </p:sp>
      <p:cxnSp>
        <p:nvCxnSpPr>
          <p:cNvPr id="133" name="Google Shape;133;p19"/>
          <p:cNvCxnSpPr/>
          <p:nvPr/>
        </p:nvCxnSpPr>
        <p:spPr>
          <a:xfrm>
            <a:off x="418675" y="1811883"/>
            <a:ext cx="270900" cy="0"/>
          </a:xfrm>
          <a:prstGeom prst="straightConnector1">
            <a:avLst/>
          </a:prstGeom>
          <a:noFill/>
          <a:ln cap="flat" cmpd="sng" w="9525">
            <a:solidFill>
              <a:schemeClr val="lt2"/>
            </a:solidFill>
            <a:prstDash val="solid"/>
            <a:round/>
            <a:headEnd len="sm" w="sm" type="none"/>
            <a:tailEnd len="sm" w="sm" type="none"/>
          </a:ln>
        </p:spPr>
      </p:cxnSp>
      <p:cxnSp>
        <p:nvCxnSpPr>
          <p:cNvPr id="134" name="Google Shape;134;p19"/>
          <p:cNvCxnSpPr/>
          <p:nvPr/>
        </p:nvCxnSpPr>
        <p:spPr>
          <a:xfrm>
            <a:off x="5012725" y="1811883"/>
            <a:ext cx="270900" cy="0"/>
          </a:xfrm>
          <a:prstGeom prst="straightConnector1">
            <a:avLst/>
          </a:prstGeom>
          <a:noFill/>
          <a:ln cap="flat" cmpd="sng" w="9525">
            <a:solidFill>
              <a:schemeClr val="lt2"/>
            </a:solidFill>
            <a:prstDash val="solid"/>
            <a:round/>
            <a:headEnd len="sm" w="sm" type="none"/>
            <a:tailEnd len="sm" w="sm" type="none"/>
          </a:ln>
        </p:spPr>
      </p:cxnSp>
      <p:sp>
        <p:nvSpPr>
          <p:cNvPr id="135" name="Google Shape;135;p19"/>
          <p:cNvSpPr txBox="1"/>
          <p:nvPr>
            <p:ph idx="4294967295" type="body"/>
          </p:nvPr>
        </p:nvSpPr>
        <p:spPr>
          <a:xfrm>
            <a:off x="241100" y="676450"/>
            <a:ext cx="8965200" cy="2035500"/>
          </a:xfrm>
          <a:prstGeom prst="rect">
            <a:avLst/>
          </a:prstGeom>
        </p:spPr>
        <p:txBody>
          <a:bodyPr anchorCtr="0" anchor="t" bIns="91425" lIns="91425" spcFirstLastPara="1" rIns="91425" wrap="square" tIns="91425">
            <a:normAutofit fontScale="85000" lnSpcReduction="20000"/>
          </a:bodyPr>
          <a:lstStyle/>
          <a:p>
            <a:pPr indent="0" lvl="0" marL="0" rtl="0" algn="l">
              <a:spcBef>
                <a:spcPts val="700"/>
              </a:spcBef>
              <a:spcAft>
                <a:spcPts val="0"/>
              </a:spcAft>
              <a:buNone/>
            </a:pPr>
            <a:r>
              <a:rPr lang="en" sz="1500">
                <a:latin typeface="Comic Sans MS"/>
                <a:ea typeface="Comic Sans MS"/>
                <a:cs typeface="Comic Sans MS"/>
                <a:sym typeface="Comic Sans MS"/>
              </a:rPr>
              <a:t>Base model 1: Logistic Regression</a:t>
            </a:r>
            <a:endParaRPr sz="1500">
              <a:latin typeface="Comic Sans MS"/>
              <a:ea typeface="Comic Sans MS"/>
              <a:cs typeface="Comic Sans MS"/>
              <a:sym typeface="Comic Sans MS"/>
            </a:endParaRPr>
          </a:p>
          <a:p>
            <a:pPr indent="0" lvl="0" marL="0" rtl="0" algn="l">
              <a:spcBef>
                <a:spcPts val="700"/>
              </a:spcBef>
              <a:spcAft>
                <a:spcPts val="0"/>
              </a:spcAft>
              <a:buNone/>
            </a:pPr>
            <a:r>
              <a:rPr lang="en" sz="1500">
                <a:latin typeface="Comic Sans MS"/>
                <a:ea typeface="Comic Sans MS"/>
                <a:cs typeface="Comic Sans MS"/>
                <a:sym typeface="Comic Sans MS"/>
              </a:rPr>
              <a:t> 	(hyperparameter tuned it for the best c_value)</a:t>
            </a:r>
            <a:endParaRPr sz="1500">
              <a:latin typeface="Comic Sans MS"/>
              <a:ea typeface="Comic Sans MS"/>
              <a:cs typeface="Comic Sans MS"/>
              <a:sym typeface="Comic Sans MS"/>
            </a:endParaRPr>
          </a:p>
          <a:p>
            <a:pPr indent="0" lvl="0" marL="0" rtl="0" algn="l">
              <a:spcBef>
                <a:spcPts val="700"/>
              </a:spcBef>
              <a:spcAft>
                <a:spcPts val="0"/>
              </a:spcAft>
              <a:buNone/>
            </a:pPr>
            <a:r>
              <a:rPr lang="en" sz="1500">
                <a:latin typeface="Comic Sans MS"/>
                <a:ea typeface="Comic Sans MS"/>
                <a:cs typeface="Comic Sans MS"/>
                <a:sym typeface="Comic Sans MS"/>
              </a:rPr>
              <a:t>Base model 2: Decision Tree Classifier</a:t>
            </a:r>
            <a:endParaRPr sz="1500">
              <a:latin typeface="Comic Sans MS"/>
              <a:ea typeface="Comic Sans MS"/>
              <a:cs typeface="Comic Sans MS"/>
              <a:sym typeface="Comic Sans MS"/>
            </a:endParaRPr>
          </a:p>
          <a:p>
            <a:pPr indent="0" lvl="0" marL="0" rtl="0" algn="l">
              <a:spcBef>
                <a:spcPts val="700"/>
              </a:spcBef>
              <a:spcAft>
                <a:spcPts val="0"/>
              </a:spcAft>
              <a:buNone/>
            </a:pPr>
            <a:r>
              <a:rPr lang="en" sz="1500">
                <a:latin typeface="Comic Sans MS"/>
                <a:ea typeface="Comic Sans MS"/>
                <a:cs typeface="Comic Sans MS"/>
                <a:sym typeface="Comic Sans MS"/>
              </a:rPr>
              <a:t> 	</a:t>
            </a:r>
            <a:r>
              <a:rPr lang="en" sz="1500">
                <a:latin typeface="Comic Sans MS"/>
                <a:ea typeface="Comic Sans MS"/>
                <a:cs typeface="Comic Sans MS"/>
                <a:sym typeface="Comic Sans MS"/>
              </a:rPr>
              <a:t>(hyperparameter tuned it for the best max_depth)</a:t>
            </a:r>
            <a:endParaRPr sz="1500">
              <a:latin typeface="Comic Sans MS"/>
              <a:ea typeface="Comic Sans MS"/>
              <a:cs typeface="Comic Sans MS"/>
              <a:sym typeface="Comic Sans MS"/>
            </a:endParaRPr>
          </a:p>
          <a:p>
            <a:pPr indent="0" lvl="0" marL="0" rtl="0" algn="l">
              <a:spcBef>
                <a:spcPts val="700"/>
              </a:spcBef>
              <a:spcAft>
                <a:spcPts val="0"/>
              </a:spcAft>
              <a:buNone/>
            </a:pPr>
            <a:r>
              <a:rPr lang="en" sz="1500">
                <a:latin typeface="Comic Sans MS"/>
                <a:ea typeface="Comic Sans MS"/>
                <a:cs typeface="Comic Sans MS"/>
                <a:sym typeface="Comic Sans MS"/>
              </a:rPr>
              <a:t>Base model 3: k Nearest Neighbors Classifier</a:t>
            </a:r>
            <a:endParaRPr sz="1500">
              <a:latin typeface="Comic Sans MS"/>
              <a:ea typeface="Comic Sans MS"/>
              <a:cs typeface="Comic Sans MS"/>
              <a:sym typeface="Comic Sans MS"/>
            </a:endParaRPr>
          </a:p>
          <a:p>
            <a:pPr indent="0" lvl="0" marL="0" rtl="0" algn="l">
              <a:spcBef>
                <a:spcPts val="700"/>
              </a:spcBef>
              <a:spcAft>
                <a:spcPts val="0"/>
              </a:spcAft>
              <a:buNone/>
            </a:pPr>
            <a:r>
              <a:rPr lang="en" sz="1500">
                <a:latin typeface="Comic Sans MS"/>
                <a:ea typeface="Comic Sans MS"/>
                <a:cs typeface="Comic Sans MS"/>
                <a:sym typeface="Comic Sans MS"/>
              </a:rPr>
              <a:t> 	</a:t>
            </a:r>
            <a:r>
              <a:rPr lang="en" sz="1500">
                <a:latin typeface="Comic Sans MS"/>
                <a:ea typeface="Comic Sans MS"/>
                <a:cs typeface="Comic Sans MS"/>
                <a:sym typeface="Comic Sans MS"/>
              </a:rPr>
              <a:t>(hyperparameter tuned it for the best nearest neighbour value)</a:t>
            </a:r>
            <a:endParaRPr sz="1500">
              <a:latin typeface="Comic Sans MS"/>
              <a:ea typeface="Comic Sans MS"/>
              <a:cs typeface="Comic Sans MS"/>
              <a:sym typeface="Comic Sans MS"/>
            </a:endParaRPr>
          </a:p>
          <a:p>
            <a:pPr indent="0" lvl="0" marL="0" rtl="0" algn="l">
              <a:spcBef>
                <a:spcPts val="700"/>
              </a:spcBef>
              <a:spcAft>
                <a:spcPts val="700"/>
              </a:spcAft>
              <a:buNone/>
            </a:pPr>
            <a:r>
              <a:t/>
            </a:r>
            <a:endParaRPr sz="1500">
              <a:latin typeface="Comic Sans MS"/>
              <a:ea typeface="Comic Sans MS"/>
              <a:cs typeface="Comic Sans MS"/>
              <a:sym typeface="Comic Sans MS"/>
            </a:endParaRPr>
          </a:p>
        </p:txBody>
      </p:sp>
      <p:sp>
        <p:nvSpPr>
          <p:cNvPr id="136" name="Google Shape;136;p19"/>
          <p:cNvSpPr txBox="1"/>
          <p:nvPr/>
        </p:nvSpPr>
        <p:spPr>
          <a:xfrm>
            <a:off x="5796000" y="61075"/>
            <a:ext cx="3348000" cy="938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700"/>
              </a:spcBef>
              <a:spcAft>
                <a:spcPts val="700"/>
              </a:spcAft>
              <a:buNone/>
            </a:pPr>
            <a:r>
              <a:rPr lang="en" sz="1100">
                <a:solidFill>
                  <a:schemeClr val="dk2"/>
                </a:solidFill>
                <a:latin typeface="Comic Sans MS"/>
                <a:ea typeface="Comic Sans MS"/>
                <a:cs typeface="Comic Sans MS"/>
                <a:sym typeface="Comic Sans MS"/>
              </a:rPr>
              <a:t>The base model’s did not performed extremely well with the data Tom was disheartened initially but soon he came up with an idea of Ensembled Models</a:t>
            </a:r>
            <a:endParaRPr sz="1000"/>
          </a:p>
        </p:txBody>
      </p:sp>
      <p:pic>
        <p:nvPicPr>
          <p:cNvPr id="137" name="Google Shape;137;p19"/>
          <p:cNvPicPr preferRelativeResize="0"/>
          <p:nvPr/>
        </p:nvPicPr>
        <p:blipFill>
          <a:blip r:embed="rId3">
            <a:alphaModFix amt="82000"/>
          </a:blip>
          <a:stretch>
            <a:fillRect/>
          </a:stretch>
        </p:blipFill>
        <p:spPr>
          <a:xfrm>
            <a:off x="7240848" y="690025"/>
            <a:ext cx="1173750" cy="1192800"/>
          </a:xfrm>
          <a:prstGeom prst="rect">
            <a:avLst/>
          </a:prstGeom>
          <a:noFill/>
          <a:ln>
            <a:noFill/>
          </a:ln>
        </p:spPr>
      </p:pic>
      <p:grpSp>
        <p:nvGrpSpPr>
          <p:cNvPr id="138" name="Google Shape;138;p19"/>
          <p:cNvGrpSpPr/>
          <p:nvPr/>
        </p:nvGrpSpPr>
        <p:grpSpPr>
          <a:xfrm>
            <a:off x="418683" y="2331594"/>
            <a:ext cx="2673290" cy="2731596"/>
            <a:chOff x="1118229" y="283725"/>
            <a:chExt cx="2536328" cy="4076400"/>
          </a:xfrm>
        </p:grpSpPr>
        <p:sp>
          <p:nvSpPr>
            <p:cNvPr id="139" name="Google Shape;139;p19"/>
            <p:cNvSpPr/>
            <p:nvPr/>
          </p:nvSpPr>
          <p:spPr>
            <a:xfrm>
              <a:off x="1178657" y="283725"/>
              <a:ext cx="2475900" cy="4076400"/>
            </a:xfrm>
            <a:prstGeom prst="rect">
              <a:avLst/>
            </a:prstGeom>
            <a:solidFill>
              <a:srgbClr val="1B78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19"/>
            <p:cNvSpPr/>
            <p:nvPr/>
          </p:nvSpPr>
          <p:spPr>
            <a:xfrm>
              <a:off x="1129922" y="359350"/>
              <a:ext cx="2475900" cy="1673700"/>
            </a:xfrm>
            <a:prstGeom prst="rect">
              <a:avLst/>
            </a:prstGeom>
            <a:solidFill>
              <a:srgbClr val="FFFFFF"/>
            </a:solidFill>
            <a:ln cap="flat" cmpd="sng" w="19050">
              <a:solidFill>
                <a:srgbClr val="1D7E7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19"/>
            <p:cNvSpPr/>
            <p:nvPr/>
          </p:nvSpPr>
          <p:spPr>
            <a:xfrm>
              <a:off x="1118229" y="933893"/>
              <a:ext cx="2278200" cy="38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1D7E74"/>
                  </a:solidFill>
                  <a:latin typeface="Roboto Medium"/>
                  <a:ea typeface="Roboto Medium"/>
                  <a:cs typeface="Roboto Medium"/>
                  <a:sym typeface="Roboto Medium"/>
                </a:rPr>
                <a:t>Logistic Regression Model</a:t>
              </a:r>
              <a:endParaRPr sz="1200">
                <a:solidFill>
                  <a:srgbClr val="1D7E74"/>
                </a:solidFill>
                <a:latin typeface="Roboto Medium"/>
                <a:ea typeface="Roboto Medium"/>
                <a:cs typeface="Roboto Medium"/>
                <a:sym typeface="Roboto Medium"/>
              </a:endParaRPr>
            </a:p>
          </p:txBody>
        </p:sp>
        <p:sp>
          <p:nvSpPr>
            <p:cNvPr id="142" name="Google Shape;142;p19"/>
            <p:cNvSpPr/>
            <p:nvPr/>
          </p:nvSpPr>
          <p:spPr>
            <a:xfrm>
              <a:off x="1178663" y="1252720"/>
              <a:ext cx="2228400" cy="829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800">
                  <a:solidFill>
                    <a:srgbClr val="1D7E74"/>
                  </a:solidFill>
                  <a:latin typeface="Roboto"/>
                  <a:ea typeface="Roboto"/>
                  <a:cs typeface="Roboto"/>
                  <a:sym typeface="Roboto"/>
                </a:rPr>
                <a:t>Logistic</a:t>
              </a:r>
              <a:r>
                <a:rPr lang="en" sz="800">
                  <a:solidFill>
                    <a:srgbClr val="1D7E74"/>
                  </a:solidFill>
                  <a:latin typeface="Roboto"/>
                  <a:ea typeface="Roboto"/>
                  <a:cs typeface="Roboto"/>
                  <a:sym typeface="Roboto"/>
                </a:rPr>
                <a:t> Regression Model got, an roc_auc score of 0.7245, precision score of 0.6152, recall of 0.8329, balanced accuracy of 0.625, f1 score of 0.7077</a:t>
              </a:r>
              <a:endParaRPr sz="800">
                <a:solidFill>
                  <a:srgbClr val="1D7E74"/>
                </a:solidFill>
                <a:latin typeface="Roboto"/>
                <a:ea typeface="Roboto"/>
                <a:cs typeface="Roboto"/>
                <a:sym typeface="Roboto"/>
              </a:endParaRPr>
            </a:p>
          </p:txBody>
        </p:sp>
        <p:sp>
          <p:nvSpPr>
            <p:cNvPr id="143" name="Google Shape;143;p19"/>
            <p:cNvSpPr/>
            <p:nvPr/>
          </p:nvSpPr>
          <p:spPr>
            <a:xfrm>
              <a:off x="1178659" y="424849"/>
              <a:ext cx="2325900" cy="47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rgbClr val="1D7E74"/>
                  </a:solidFill>
                  <a:latin typeface="Roboto"/>
                  <a:ea typeface="Roboto"/>
                  <a:cs typeface="Roboto"/>
                  <a:sym typeface="Roboto"/>
                </a:rPr>
                <a:t>Accuracy  </a:t>
              </a:r>
              <a:r>
                <a:rPr b="1" lang="en" sz="2700">
                  <a:solidFill>
                    <a:srgbClr val="1D7E74"/>
                  </a:solidFill>
                  <a:latin typeface="Roboto"/>
                  <a:ea typeface="Roboto"/>
                  <a:cs typeface="Roboto"/>
                  <a:sym typeface="Roboto"/>
                </a:rPr>
                <a:t>65.34</a:t>
              </a:r>
              <a:r>
                <a:rPr lang="en" sz="2700">
                  <a:solidFill>
                    <a:srgbClr val="1D7E74"/>
                  </a:solidFill>
                  <a:latin typeface="Roboto Thin"/>
                  <a:ea typeface="Roboto Thin"/>
                  <a:cs typeface="Roboto Thin"/>
                  <a:sym typeface="Roboto Thin"/>
                </a:rPr>
                <a:t>%</a:t>
              </a:r>
              <a:endParaRPr sz="500">
                <a:solidFill>
                  <a:srgbClr val="1D7E74"/>
                </a:solidFill>
                <a:latin typeface="Roboto Thin"/>
                <a:ea typeface="Roboto Thin"/>
                <a:cs typeface="Roboto Thin"/>
                <a:sym typeface="Roboto Thin"/>
              </a:endParaRPr>
            </a:p>
          </p:txBody>
        </p:sp>
        <p:sp>
          <p:nvSpPr>
            <p:cNvPr id="144" name="Google Shape;144;p19"/>
            <p:cNvSpPr/>
            <p:nvPr/>
          </p:nvSpPr>
          <p:spPr>
            <a:xfrm rot="5400000">
              <a:off x="1938871" y="2082005"/>
              <a:ext cx="389100" cy="278100"/>
            </a:xfrm>
            <a:prstGeom prst="rightArrow">
              <a:avLst>
                <a:gd fmla="val 34239" name="adj1"/>
                <a:gd fmla="val 57035" name="adj2"/>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9"/>
            <p:cNvSpPr/>
            <p:nvPr/>
          </p:nvSpPr>
          <p:spPr>
            <a:xfrm>
              <a:off x="1204914" y="2457803"/>
              <a:ext cx="2325900" cy="1561500"/>
            </a:xfrm>
            <a:prstGeom prst="rect">
              <a:avLst/>
            </a:prstGeom>
            <a:noFill/>
            <a:ln>
              <a:noFill/>
            </a:ln>
          </p:spPr>
          <p:txBody>
            <a:bodyPr anchorCtr="0" anchor="t" bIns="91425" lIns="91425" spcFirstLastPara="1" rIns="91425" wrap="square" tIns="91425">
              <a:noAutofit/>
            </a:bodyPr>
            <a:lstStyle/>
            <a:p>
              <a:pPr indent="-279400" lvl="0" marL="457200" rtl="0" algn="l">
                <a:lnSpc>
                  <a:spcPct val="115000"/>
                </a:lnSpc>
                <a:spcBef>
                  <a:spcPts val="0"/>
                </a:spcBef>
                <a:spcAft>
                  <a:spcPts val="0"/>
                </a:spcAft>
                <a:buClr>
                  <a:srgbClr val="FFFFFF"/>
                </a:buClr>
                <a:buSzPts val="800"/>
                <a:buFont typeface="Roboto"/>
                <a:buChar char="●"/>
              </a:pPr>
              <a:r>
                <a:rPr lang="en" sz="800">
                  <a:solidFill>
                    <a:srgbClr val="FFFFFF"/>
                  </a:solidFill>
                  <a:latin typeface="Roboto"/>
                  <a:ea typeface="Roboto"/>
                  <a:cs typeface="Roboto"/>
                  <a:sym typeface="Roboto"/>
                </a:rPr>
                <a:t>It is the most simple model that works on the concept of log odds </a:t>
              </a:r>
              <a:r>
                <a:rPr lang="en" sz="800">
                  <a:solidFill>
                    <a:srgbClr val="FFFFFF"/>
                  </a:solidFill>
                  <a:latin typeface="Roboto"/>
                  <a:ea typeface="Roboto"/>
                  <a:cs typeface="Roboto"/>
                  <a:sym typeface="Roboto"/>
                </a:rPr>
                <a:t> </a:t>
              </a:r>
              <a:endParaRPr sz="800">
                <a:solidFill>
                  <a:srgbClr val="FFFFFF"/>
                </a:solidFill>
                <a:latin typeface="Roboto"/>
                <a:ea typeface="Roboto"/>
                <a:cs typeface="Roboto"/>
                <a:sym typeface="Roboto"/>
              </a:endParaRPr>
            </a:p>
            <a:p>
              <a:pPr indent="-279400" lvl="0" marL="457200" rtl="0" algn="l">
                <a:lnSpc>
                  <a:spcPct val="115000"/>
                </a:lnSpc>
                <a:spcBef>
                  <a:spcPts val="0"/>
                </a:spcBef>
                <a:spcAft>
                  <a:spcPts val="0"/>
                </a:spcAft>
                <a:buClr>
                  <a:srgbClr val="FFFFFF"/>
                </a:buClr>
                <a:buSzPts val="800"/>
                <a:buFont typeface="Roboto"/>
                <a:buChar char="●"/>
              </a:pPr>
              <a:r>
                <a:rPr lang="en" sz="800">
                  <a:solidFill>
                    <a:srgbClr val="FFFFFF"/>
                  </a:solidFill>
                  <a:latin typeface="Roboto"/>
                  <a:ea typeface="Roboto"/>
                  <a:cs typeface="Roboto"/>
                  <a:sym typeface="Roboto"/>
                </a:rPr>
                <a:t>It’s basic methodology is using a </a:t>
              </a:r>
              <a:r>
                <a:rPr lang="en" sz="800">
                  <a:solidFill>
                    <a:srgbClr val="FFFFFF"/>
                  </a:solidFill>
                  <a:latin typeface="Roboto"/>
                  <a:ea typeface="Roboto"/>
                  <a:cs typeface="Roboto"/>
                  <a:sym typeface="Roboto"/>
                </a:rPr>
                <a:t>softmax</a:t>
              </a:r>
              <a:r>
                <a:rPr lang="en" sz="800">
                  <a:solidFill>
                    <a:srgbClr val="FFFFFF"/>
                  </a:solidFill>
                  <a:latin typeface="Roboto"/>
                  <a:ea typeface="Roboto"/>
                  <a:cs typeface="Roboto"/>
                  <a:sym typeface="Roboto"/>
                </a:rPr>
                <a:t> layer and setting a threshold for classification </a:t>
              </a:r>
              <a:r>
                <a:rPr lang="en" sz="800">
                  <a:solidFill>
                    <a:srgbClr val="FFFFFF"/>
                  </a:solidFill>
                  <a:latin typeface="Roboto"/>
                  <a:ea typeface="Roboto"/>
                  <a:cs typeface="Roboto"/>
                  <a:sym typeface="Roboto"/>
                </a:rPr>
                <a:t>probabilities</a:t>
              </a:r>
              <a:endParaRPr sz="800">
                <a:solidFill>
                  <a:srgbClr val="FFFFFF"/>
                </a:solidFill>
                <a:latin typeface="Roboto"/>
                <a:ea typeface="Roboto"/>
                <a:cs typeface="Roboto"/>
                <a:sym typeface="Roboto"/>
              </a:endParaRPr>
            </a:p>
            <a:p>
              <a:pPr indent="-279400" lvl="0" marL="457200" rtl="0" algn="l">
                <a:lnSpc>
                  <a:spcPct val="115000"/>
                </a:lnSpc>
                <a:spcBef>
                  <a:spcPts val="0"/>
                </a:spcBef>
                <a:spcAft>
                  <a:spcPts val="0"/>
                </a:spcAft>
                <a:buClr>
                  <a:srgbClr val="FFFFFF"/>
                </a:buClr>
                <a:buSzPts val="800"/>
                <a:buFont typeface="Roboto"/>
                <a:buChar char="●"/>
              </a:pPr>
              <a:r>
                <a:rPr lang="en" sz="800">
                  <a:solidFill>
                    <a:srgbClr val="FFFFFF"/>
                  </a:solidFill>
                  <a:latin typeface="Roboto"/>
                  <a:ea typeface="Roboto"/>
                  <a:cs typeface="Roboto"/>
                  <a:sym typeface="Roboto"/>
                </a:rPr>
                <a:t>Hyperparameter tuning for best c value was done</a:t>
              </a:r>
              <a:endParaRPr sz="800">
                <a:solidFill>
                  <a:srgbClr val="FFFFFF"/>
                </a:solidFill>
                <a:latin typeface="Roboto"/>
                <a:ea typeface="Roboto"/>
                <a:cs typeface="Roboto"/>
                <a:sym typeface="Roboto"/>
              </a:endParaRPr>
            </a:p>
          </p:txBody>
        </p:sp>
      </p:grpSp>
      <p:grpSp>
        <p:nvGrpSpPr>
          <p:cNvPr id="146" name="Google Shape;146;p19"/>
          <p:cNvGrpSpPr/>
          <p:nvPr/>
        </p:nvGrpSpPr>
        <p:grpSpPr>
          <a:xfrm>
            <a:off x="3274908" y="2331594"/>
            <a:ext cx="2673290" cy="2731596"/>
            <a:chOff x="1118229" y="283725"/>
            <a:chExt cx="2536328" cy="4076400"/>
          </a:xfrm>
        </p:grpSpPr>
        <p:sp>
          <p:nvSpPr>
            <p:cNvPr id="147" name="Google Shape;147;p19"/>
            <p:cNvSpPr/>
            <p:nvPr/>
          </p:nvSpPr>
          <p:spPr>
            <a:xfrm>
              <a:off x="1178657" y="283725"/>
              <a:ext cx="2475900" cy="4076400"/>
            </a:xfrm>
            <a:prstGeom prst="rect">
              <a:avLst/>
            </a:prstGeom>
            <a:solidFill>
              <a:srgbClr val="1B78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9"/>
            <p:cNvSpPr/>
            <p:nvPr/>
          </p:nvSpPr>
          <p:spPr>
            <a:xfrm>
              <a:off x="1129915" y="359357"/>
              <a:ext cx="2475900" cy="1723200"/>
            </a:xfrm>
            <a:prstGeom prst="rect">
              <a:avLst/>
            </a:prstGeom>
            <a:solidFill>
              <a:srgbClr val="FFFFFF"/>
            </a:solidFill>
            <a:ln cap="flat" cmpd="sng" w="19050">
              <a:solidFill>
                <a:srgbClr val="1D7E7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9"/>
            <p:cNvSpPr/>
            <p:nvPr/>
          </p:nvSpPr>
          <p:spPr>
            <a:xfrm>
              <a:off x="1118229" y="933893"/>
              <a:ext cx="2278200" cy="38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1D7E74"/>
                  </a:solidFill>
                  <a:latin typeface="Roboto Medium"/>
                  <a:ea typeface="Roboto Medium"/>
                  <a:cs typeface="Roboto Medium"/>
                  <a:sym typeface="Roboto Medium"/>
                </a:rPr>
                <a:t>Decision Tree C</a:t>
              </a:r>
              <a:r>
                <a:rPr lang="en" sz="1200">
                  <a:solidFill>
                    <a:srgbClr val="1D7E74"/>
                  </a:solidFill>
                  <a:latin typeface="Roboto Medium"/>
                  <a:ea typeface="Roboto Medium"/>
                  <a:cs typeface="Roboto Medium"/>
                  <a:sym typeface="Roboto Medium"/>
                </a:rPr>
                <a:t>lassifier</a:t>
              </a:r>
              <a:endParaRPr sz="1200">
                <a:solidFill>
                  <a:srgbClr val="1D7E74"/>
                </a:solidFill>
                <a:latin typeface="Roboto Medium"/>
                <a:ea typeface="Roboto Medium"/>
                <a:cs typeface="Roboto Medium"/>
                <a:sym typeface="Roboto Medium"/>
              </a:endParaRPr>
            </a:p>
          </p:txBody>
        </p:sp>
        <p:sp>
          <p:nvSpPr>
            <p:cNvPr id="150" name="Google Shape;150;p19"/>
            <p:cNvSpPr/>
            <p:nvPr/>
          </p:nvSpPr>
          <p:spPr>
            <a:xfrm>
              <a:off x="1178657" y="1299962"/>
              <a:ext cx="2352300" cy="782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800">
                  <a:solidFill>
                    <a:srgbClr val="1D7E74"/>
                  </a:solidFill>
                  <a:latin typeface="Roboto"/>
                  <a:ea typeface="Roboto"/>
                  <a:cs typeface="Roboto"/>
                  <a:sym typeface="Roboto"/>
                </a:rPr>
                <a:t>Decision Tree</a:t>
              </a:r>
              <a:r>
                <a:rPr lang="en" sz="800">
                  <a:solidFill>
                    <a:srgbClr val="1D7E74"/>
                  </a:solidFill>
                  <a:latin typeface="Roboto"/>
                  <a:ea typeface="Roboto"/>
                  <a:cs typeface="Roboto"/>
                  <a:sym typeface="Roboto"/>
                </a:rPr>
                <a:t> Model got, an roc_auc score of 0.9392, precision score of 0.8604, recall of 0.9073, balanced accuracy of 0.8789, f1 score of 0.8832</a:t>
              </a:r>
              <a:endParaRPr sz="800">
                <a:solidFill>
                  <a:srgbClr val="1D7E74"/>
                </a:solidFill>
                <a:latin typeface="Roboto"/>
                <a:ea typeface="Roboto"/>
                <a:cs typeface="Roboto"/>
                <a:sym typeface="Roboto"/>
              </a:endParaRPr>
            </a:p>
          </p:txBody>
        </p:sp>
        <p:sp>
          <p:nvSpPr>
            <p:cNvPr id="151" name="Google Shape;151;p19"/>
            <p:cNvSpPr/>
            <p:nvPr/>
          </p:nvSpPr>
          <p:spPr>
            <a:xfrm>
              <a:off x="1178659" y="424849"/>
              <a:ext cx="2325900" cy="47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rgbClr val="1D7E74"/>
                  </a:solidFill>
                  <a:latin typeface="Roboto"/>
                  <a:ea typeface="Roboto"/>
                  <a:cs typeface="Roboto"/>
                  <a:sym typeface="Roboto"/>
                </a:rPr>
                <a:t>Accuracy  </a:t>
              </a:r>
              <a:r>
                <a:rPr b="1" lang="en" sz="2700">
                  <a:solidFill>
                    <a:srgbClr val="1D7E74"/>
                  </a:solidFill>
                  <a:latin typeface="Roboto"/>
                  <a:ea typeface="Roboto"/>
                  <a:cs typeface="Roboto"/>
                  <a:sym typeface="Roboto"/>
                </a:rPr>
                <a:t>87</a:t>
              </a:r>
              <a:r>
                <a:rPr b="1" lang="en" sz="2700">
                  <a:solidFill>
                    <a:srgbClr val="1D7E74"/>
                  </a:solidFill>
                  <a:latin typeface="Roboto"/>
                  <a:ea typeface="Roboto"/>
                  <a:cs typeface="Roboto"/>
                  <a:sym typeface="Roboto"/>
                </a:rPr>
                <a:t>.91</a:t>
              </a:r>
              <a:r>
                <a:rPr lang="en" sz="2700">
                  <a:solidFill>
                    <a:srgbClr val="1D7E74"/>
                  </a:solidFill>
                  <a:latin typeface="Roboto Thin"/>
                  <a:ea typeface="Roboto Thin"/>
                  <a:cs typeface="Roboto Thin"/>
                  <a:sym typeface="Roboto Thin"/>
                </a:rPr>
                <a:t>%</a:t>
              </a:r>
              <a:endParaRPr sz="500">
                <a:solidFill>
                  <a:srgbClr val="1D7E74"/>
                </a:solidFill>
                <a:latin typeface="Roboto Thin"/>
                <a:ea typeface="Roboto Thin"/>
                <a:cs typeface="Roboto Thin"/>
                <a:sym typeface="Roboto Thin"/>
              </a:endParaRPr>
            </a:p>
          </p:txBody>
        </p:sp>
        <p:sp>
          <p:nvSpPr>
            <p:cNvPr id="152" name="Google Shape;152;p19"/>
            <p:cNvSpPr/>
            <p:nvPr/>
          </p:nvSpPr>
          <p:spPr>
            <a:xfrm rot="5400000">
              <a:off x="1938871" y="2082005"/>
              <a:ext cx="389100" cy="278100"/>
            </a:xfrm>
            <a:prstGeom prst="rightArrow">
              <a:avLst>
                <a:gd fmla="val 34239" name="adj1"/>
                <a:gd fmla="val 57035" name="adj2"/>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9"/>
            <p:cNvSpPr/>
            <p:nvPr/>
          </p:nvSpPr>
          <p:spPr>
            <a:xfrm>
              <a:off x="1204914" y="2457803"/>
              <a:ext cx="2325900" cy="1561500"/>
            </a:xfrm>
            <a:prstGeom prst="rect">
              <a:avLst/>
            </a:prstGeom>
            <a:noFill/>
            <a:ln>
              <a:noFill/>
            </a:ln>
          </p:spPr>
          <p:txBody>
            <a:bodyPr anchorCtr="0" anchor="t" bIns="91425" lIns="91425" spcFirstLastPara="1" rIns="91425" wrap="square" tIns="91425">
              <a:noAutofit/>
            </a:bodyPr>
            <a:lstStyle/>
            <a:p>
              <a:pPr indent="-279400" lvl="0" marL="457200" rtl="0" algn="l">
                <a:lnSpc>
                  <a:spcPct val="115000"/>
                </a:lnSpc>
                <a:spcBef>
                  <a:spcPts val="0"/>
                </a:spcBef>
                <a:spcAft>
                  <a:spcPts val="0"/>
                </a:spcAft>
                <a:buClr>
                  <a:srgbClr val="FFFFFF"/>
                </a:buClr>
                <a:buSzPts val="800"/>
                <a:buFont typeface="Roboto"/>
                <a:buChar char="●"/>
              </a:pPr>
              <a:r>
                <a:rPr lang="en" sz="800">
                  <a:solidFill>
                    <a:srgbClr val="FFFFFF"/>
                  </a:solidFill>
                  <a:latin typeface="Roboto"/>
                  <a:ea typeface="Roboto"/>
                  <a:cs typeface="Roboto"/>
                  <a:sym typeface="Roboto"/>
                </a:rPr>
                <a:t>It works on nested if else conditions, dividing the entire zones into </a:t>
              </a:r>
              <a:r>
                <a:rPr lang="en" sz="800">
                  <a:solidFill>
                    <a:srgbClr val="FFFFFF"/>
                  </a:solidFill>
                  <a:latin typeface="Roboto"/>
                  <a:ea typeface="Roboto"/>
                  <a:cs typeface="Roboto"/>
                  <a:sym typeface="Roboto"/>
                </a:rPr>
                <a:t>segments</a:t>
              </a:r>
              <a:r>
                <a:rPr lang="en" sz="800">
                  <a:solidFill>
                    <a:srgbClr val="FFFFFF"/>
                  </a:solidFill>
                  <a:latin typeface="Roboto"/>
                  <a:ea typeface="Roboto"/>
                  <a:cs typeface="Roboto"/>
                  <a:sym typeface="Roboto"/>
                </a:rPr>
                <a:t>   </a:t>
              </a:r>
              <a:endParaRPr sz="800">
                <a:solidFill>
                  <a:srgbClr val="FFFFFF"/>
                </a:solidFill>
                <a:latin typeface="Roboto"/>
                <a:ea typeface="Roboto"/>
                <a:cs typeface="Roboto"/>
                <a:sym typeface="Roboto"/>
              </a:endParaRPr>
            </a:p>
            <a:p>
              <a:pPr indent="-279400" lvl="0" marL="457200" rtl="0" algn="l">
                <a:lnSpc>
                  <a:spcPct val="115000"/>
                </a:lnSpc>
                <a:spcBef>
                  <a:spcPts val="0"/>
                </a:spcBef>
                <a:spcAft>
                  <a:spcPts val="0"/>
                </a:spcAft>
                <a:buClr>
                  <a:srgbClr val="FFFFFF"/>
                </a:buClr>
                <a:buSzPts val="800"/>
                <a:buFont typeface="Roboto"/>
                <a:buChar char="●"/>
              </a:pPr>
              <a:r>
                <a:rPr lang="en" sz="800">
                  <a:solidFill>
                    <a:srgbClr val="FFFFFF"/>
                  </a:solidFill>
                  <a:latin typeface="Roboto"/>
                  <a:ea typeface="Roboto"/>
                  <a:cs typeface="Roboto"/>
                  <a:sym typeface="Roboto"/>
                </a:rPr>
                <a:t>The maximum depth of the tree was hyper parameter tuned.</a:t>
              </a:r>
              <a:endParaRPr sz="800">
                <a:solidFill>
                  <a:srgbClr val="FFFFFF"/>
                </a:solidFill>
                <a:latin typeface="Roboto"/>
                <a:ea typeface="Roboto"/>
                <a:cs typeface="Roboto"/>
                <a:sym typeface="Roboto"/>
              </a:endParaRPr>
            </a:p>
            <a:p>
              <a:pPr indent="-279400" lvl="0" marL="457200" rtl="0" algn="l">
                <a:lnSpc>
                  <a:spcPct val="115000"/>
                </a:lnSpc>
                <a:spcBef>
                  <a:spcPts val="0"/>
                </a:spcBef>
                <a:spcAft>
                  <a:spcPts val="0"/>
                </a:spcAft>
                <a:buClr>
                  <a:srgbClr val="FFFFFF"/>
                </a:buClr>
                <a:buSzPts val="800"/>
                <a:buFont typeface="Roboto"/>
                <a:buChar char="●"/>
              </a:pPr>
              <a:r>
                <a:rPr lang="en" sz="800">
                  <a:solidFill>
                    <a:srgbClr val="FFFFFF"/>
                  </a:solidFill>
                  <a:latin typeface="Roboto"/>
                  <a:ea typeface="Roboto"/>
                  <a:cs typeface="Roboto"/>
                  <a:sym typeface="Roboto"/>
                </a:rPr>
                <a:t>The decision tree classifier performed great </a:t>
              </a:r>
              <a:r>
                <a:rPr lang="en" sz="800">
                  <a:solidFill>
                    <a:srgbClr val="FFFFFF"/>
                  </a:solidFill>
                  <a:latin typeface="Roboto"/>
                  <a:ea typeface="Roboto"/>
                  <a:cs typeface="Roboto"/>
                  <a:sym typeface="Roboto"/>
                </a:rPr>
                <a:t>amongst</a:t>
              </a:r>
              <a:r>
                <a:rPr lang="en" sz="800">
                  <a:solidFill>
                    <a:srgbClr val="FFFFFF"/>
                  </a:solidFill>
                  <a:latin typeface="Roboto"/>
                  <a:ea typeface="Roboto"/>
                  <a:cs typeface="Roboto"/>
                  <a:sym typeface="Roboto"/>
                </a:rPr>
                <a:t> other classifiers</a:t>
              </a:r>
              <a:endParaRPr sz="800">
                <a:solidFill>
                  <a:srgbClr val="FFFFFF"/>
                </a:solidFill>
                <a:latin typeface="Roboto"/>
                <a:ea typeface="Roboto"/>
                <a:cs typeface="Roboto"/>
                <a:sym typeface="Roboto"/>
              </a:endParaRPr>
            </a:p>
          </p:txBody>
        </p:sp>
      </p:grpSp>
      <p:grpSp>
        <p:nvGrpSpPr>
          <p:cNvPr id="154" name="Google Shape;154;p19"/>
          <p:cNvGrpSpPr/>
          <p:nvPr/>
        </p:nvGrpSpPr>
        <p:grpSpPr>
          <a:xfrm>
            <a:off x="6069083" y="2233819"/>
            <a:ext cx="2673290" cy="2731596"/>
            <a:chOff x="1118229" y="283725"/>
            <a:chExt cx="2536328" cy="4076400"/>
          </a:xfrm>
        </p:grpSpPr>
        <p:sp>
          <p:nvSpPr>
            <p:cNvPr id="155" name="Google Shape;155;p19"/>
            <p:cNvSpPr/>
            <p:nvPr/>
          </p:nvSpPr>
          <p:spPr>
            <a:xfrm>
              <a:off x="1178657" y="283725"/>
              <a:ext cx="2475900" cy="4076400"/>
            </a:xfrm>
            <a:prstGeom prst="rect">
              <a:avLst/>
            </a:prstGeom>
            <a:solidFill>
              <a:srgbClr val="1B78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9"/>
            <p:cNvSpPr/>
            <p:nvPr/>
          </p:nvSpPr>
          <p:spPr>
            <a:xfrm>
              <a:off x="1129915" y="359357"/>
              <a:ext cx="2475900" cy="1723200"/>
            </a:xfrm>
            <a:prstGeom prst="rect">
              <a:avLst/>
            </a:prstGeom>
            <a:solidFill>
              <a:srgbClr val="FFFFFF"/>
            </a:solidFill>
            <a:ln cap="flat" cmpd="sng" w="19050">
              <a:solidFill>
                <a:srgbClr val="1D7E7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9"/>
            <p:cNvSpPr/>
            <p:nvPr/>
          </p:nvSpPr>
          <p:spPr>
            <a:xfrm>
              <a:off x="1118229" y="933893"/>
              <a:ext cx="2278200" cy="38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1D7E74"/>
                  </a:solidFill>
                  <a:latin typeface="Roboto Medium"/>
                  <a:ea typeface="Roboto Medium"/>
                  <a:cs typeface="Roboto Medium"/>
                  <a:sym typeface="Roboto Medium"/>
                </a:rPr>
                <a:t>KNN- Classifier</a:t>
              </a:r>
              <a:endParaRPr sz="1200">
                <a:solidFill>
                  <a:srgbClr val="1D7E74"/>
                </a:solidFill>
                <a:latin typeface="Roboto Medium"/>
                <a:ea typeface="Roboto Medium"/>
                <a:cs typeface="Roboto Medium"/>
                <a:sym typeface="Roboto Medium"/>
              </a:endParaRPr>
            </a:p>
          </p:txBody>
        </p:sp>
        <p:sp>
          <p:nvSpPr>
            <p:cNvPr id="158" name="Google Shape;158;p19"/>
            <p:cNvSpPr/>
            <p:nvPr/>
          </p:nvSpPr>
          <p:spPr>
            <a:xfrm>
              <a:off x="1178657" y="1299962"/>
              <a:ext cx="2352300" cy="782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800">
                  <a:solidFill>
                    <a:srgbClr val="1D7E74"/>
                  </a:solidFill>
                  <a:latin typeface="Roboto"/>
                  <a:ea typeface="Roboto"/>
                  <a:cs typeface="Roboto"/>
                  <a:sym typeface="Roboto"/>
                </a:rPr>
                <a:t>KNN Classifier</a:t>
              </a:r>
              <a:r>
                <a:rPr lang="en" sz="800">
                  <a:solidFill>
                    <a:srgbClr val="1D7E74"/>
                  </a:solidFill>
                  <a:latin typeface="Roboto"/>
                  <a:ea typeface="Roboto"/>
                  <a:cs typeface="Roboto"/>
                  <a:sym typeface="Roboto"/>
                </a:rPr>
                <a:t> Model got, an roc_auc score of 0.9161, precision score of 0.8529, recall of 0.8517, balanced accuracy of 0.8513, f1 score of 0.8523</a:t>
              </a:r>
              <a:endParaRPr sz="800">
                <a:solidFill>
                  <a:srgbClr val="1D7E74"/>
                </a:solidFill>
                <a:latin typeface="Roboto"/>
                <a:ea typeface="Roboto"/>
                <a:cs typeface="Roboto"/>
                <a:sym typeface="Roboto"/>
              </a:endParaRPr>
            </a:p>
          </p:txBody>
        </p:sp>
        <p:sp>
          <p:nvSpPr>
            <p:cNvPr id="159" name="Google Shape;159;p19"/>
            <p:cNvSpPr/>
            <p:nvPr/>
          </p:nvSpPr>
          <p:spPr>
            <a:xfrm>
              <a:off x="1178659" y="424849"/>
              <a:ext cx="2325900" cy="47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rgbClr val="1D7E74"/>
                  </a:solidFill>
                  <a:latin typeface="Roboto"/>
                  <a:ea typeface="Roboto"/>
                  <a:cs typeface="Roboto"/>
                  <a:sym typeface="Roboto"/>
                </a:rPr>
                <a:t>Accuracy  </a:t>
              </a:r>
              <a:r>
                <a:rPr b="1" lang="en" sz="2700">
                  <a:solidFill>
                    <a:srgbClr val="1D7E74"/>
                  </a:solidFill>
                  <a:latin typeface="Roboto"/>
                  <a:ea typeface="Roboto"/>
                  <a:cs typeface="Roboto"/>
                  <a:sym typeface="Roboto"/>
                </a:rPr>
                <a:t>85</a:t>
              </a:r>
              <a:r>
                <a:rPr b="1" lang="en" sz="2700">
                  <a:solidFill>
                    <a:srgbClr val="1D7E74"/>
                  </a:solidFill>
                  <a:latin typeface="Roboto"/>
                  <a:ea typeface="Roboto"/>
                  <a:cs typeface="Roboto"/>
                  <a:sym typeface="Roboto"/>
                </a:rPr>
                <a:t>.13</a:t>
              </a:r>
              <a:r>
                <a:rPr lang="en" sz="2700">
                  <a:solidFill>
                    <a:srgbClr val="1D7E74"/>
                  </a:solidFill>
                  <a:latin typeface="Roboto Thin"/>
                  <a:ea typeface="Roboto Thin"/>
                  <a:cs typeface="Roboto Thin"/>
                  <a:sym typeface="Roboto Thin"/>
                </a:rPr>
                <a:t>%</a:t>
              </a:r>
              <a:endParaRPr sz="500">
                <a:solidFill>
                  <a:srgbClr val="1D7E74"/>
                </a:solidFill>
                <a:latin typeface="Roboto Thin"/>
                <a:ea typeface="Roboto Thin"/>
                <a:cs typeface="Roboto Thin"/>
                <a:sym typeface="Roboto Thin"/>
              </a:endParaRPr>
            </a:p>
          </p:txBody>
        </p:sp>
        <p:sp>
          <p:nvSpPr>
            <p:cNvPr id="160" name="Google Shape;160;p19"/>
            <p:cNvSpPr/>
            <p:nvPr/>
          </p:nvSpPr>
          <p:spPr>
            <a:xfrm rot="5400000">
              <a:off x="1938871" y="2082005"/>
              <a:ext cx="389100" cy="278100"/>
            </a:xfrm>
            <a:prstGeom prst="rightArrow">
              <a:avLst>
                <a:gd fmla="val 34239" name="adj1"/>
                <a:gd fmla="val 57035" name="adj2"/>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9"/>
            <p:cNvSpPr/>
            <p:nvPr/>
          </p:nvSpPr>
          <p:spPr>
            <a:xfrm>
              <a:off x="1204914" y="2457803"/>
              <a:ext cx="2325900" cy="1561500"/>
            </a:xfrm>
            <a:prstGeom prst="rect">
              <a:avLst/>
            </a:prstGeom>
            <a:noFill/>
            <a:ln>
              <a:noFill/>
            </a:ln>
          </p:spPr>
          <p:txBody>
            <a:bodyPr anchorCtr="0" anchor="t" bIns="91425" lIns="91425" spcFirstLastPara="1" rIns="91425" wrap="square" tIns="91425">
              <a:noAutofit/>
            </a:bodyPr>
            <a:lstStyle/>
            <a:p>
              <a:pPr indent="-279400" lvl="0" marL="457200" rtl="0" algn="l">
                <a:lnSpc>
                  <a:spcPct val="115000"/>
                </a:lnSpc>
                <a:spcBef>
                  <a:spcPts val="0"/>
                </a:spcBef>
                <a:spcAft>
                  <a:spcPts val="0"/>
                </a:spcAft>
                <a:buClr>
                  <a:srgbClr val="FFFFFF"/>
                </a:buClr>
                <a:buSzPts val="800"/>
                <a:buFont typeface="Roboto"/>
                <a:buChar char="●"/>
              </a:pPr>
              <a:r>
                <a:rPr lang="en" sz="800">
                  <a:solidFill>
                    <a:srgbClr val="FFFFFF"/>
                  </a:solidFill>
                  <a:latin typeface="Roboto"/>
                  <a:ea typeface="Roboto"/>
                  <a:cs typeface="Roboto"/>
                  <a:sym typeface="Roboto"/>
                </a:rPr>
                <a:t>The model works on the </a:t>
              </a:r>
              <a:r>
                <a:rPr lang="en" sz="800">
                  <a:solidFill>
                    <a:srgbClr val="FFFFFF"/>
                  </a:solidFill>
                  <a:latin typeface="Roboto"/>
                  <a:ea typeface="Roboto"/>
                  <a:cs typeface="Roboto"/>
                  <a:sym typeface="Roboto"/>
                </a:rPr>
                <a:t>probability</a:t>
              </a:r>
              <a:r>
                <a:rPr lang="en" sz="800">
                  <a:solidFill>
                    <a:srgbClr val="FFFFFF"/>
                  </a:solidFill>
                  <a:latin typeface="Roboto"/>
                  <a:ea typeface="Roboto"/>
                  <a:cs typeface="Roboto"/>
                  <a:sym typeface="Roboto"/>
                </a:rPr>
                <a:t> of classes around itself and reporting the </a:t>
              </a:r>
              <a:r>
                <a:rPr lang="en" sz="800">
                  <a:solidFill>
                    <a:srgbClr val="FFFFFF"/>
                  </a:solidFill>
                  <a:latin typeface="Roboto"/>
                  <a:ea typeface="Roboto"/>
                  <a:cs typeface="Roboto"/>
                  <a:sym typeface="Roboto"/>
                </a:rPr>
                <a:t>maximum</a:t>
              </a:r>
              <a:r>
                <a:rPr lang="en" sz="800">
                  <a:solidFill>
                    <a:srgbClr val="FFFFFF"/>
                  </a:solidFill>
                  <a:latin typeface="Roboto"/>
                  <a:ea typeface="Roboto"/>
                  <a:cs typeface="Roboto"/>
                  <a:sym typeface="Roboto"/>
                </a:rPr>
                <a:t> likelihood</a:t>
              </a:r>
              <a:r>
                <a:rPr lang="en" sz="800">
                  <a:solidFill>
                    <a:srgbClr val="FFFFFF"/>
                  </a:solidFill>
                  <a:latin typeface="Roboto"/>
                  <a:ea typeface="Roboto"/>
                  <a:cs typeface="Roboto"/>
                  <a:sym typeface="Roboto"/>
                </a:rPr>
                <a:t>   </a:t>
              </a:r>
              <a:endParaRPr sz="800">
                <a:solidFill>
                  <a:srgbClr val="FFFFFF"/>
                </a:solidFill>
                <a:latin typeface="Roboto"/>
                <a:ea typeface="Roboto"/>
                <a:cs typeface="Roboto"/>
                <a:sym typeface="Roboto"/>
              </a:endParaRPr>
            </a:p>
            <a:p>
              <a:pPr indent="-279400" lvl="0" marL="457200" rtl="0" algn="l">
                <a:lnSpc>
                  <a:spcPct val="115000"/>
                </a:lnSpc>
                <a:spcBef>
                  <a:spcPts val="0"/>
                </a:spcBef>
                <a:spcAft>
                  <a:spcPts val="0"/>
                </a:spcAft>
                <a:buClr>
                  <a:srgbClr val="FFFFFF"/>
                </a:buClr>
                <a:buSzPts val="800"/>
                <a:buFont typeface="Roboto"/>
                <a:buChar char="●"/>
              </a:pPr>
              <a:r>
                <a:rPr lang="en" sz="800">
                  <a:solidFill>
                    <a:srgbClr val="FFFFFF"/>
                  </a:solidFill>
                  <a:latin typeface="Roboto"/>
                  <a:ea typeface="Roboto"/>
                  <a:cs typeface="Roboto"/>
                  <a:sym typeface="Roboto"/>
                </a:rPr>
                <a:t>The K- nearest neighbours were hyper parameter tuned .</a:t>
              </a:r>
              <a:endParaRPr sz="800">
                <a:solidFill>
                  <a:srgbClr val="FFFFFF"/>
                </a:solidFill>
                <a:latin typeface="Roboto"/>
                <a:ea typeface="Roboto"/>
                <a:cs typeface="Roboto"/>
                <a:sym typeface="Roboto"/>
              </a:endParaRPr>
            </a:p>
            <a:p>
              <a:pPr indent="0" lvl="0" marL="457200" rtl="0" algn="l">
                <a:lnSpc>
                  <a:spcPct val="115000"/>
                </a:lnSpc>
                <a:spcBef>
                  <a:spcPts val="0"/>
                </a:spcBef>
                <a:spcAft>
                  <a:spcPts val="0"/>
                </a:spcAft>
                <a:buNone/>
              </a:pPr>
              <a:r>
                <a:t/>
              </a:r>
              <a:endParaRPr sz="800">
                <a:solidFill>
                  <a:srgbClr val="FFFFFF"/>
                </a:solidFill>
                <a:latin typeface="Roboto"/>
                <a:ea typeface="Roboto"/>
                <a:cs typeface="Roboto"/>
                <a:sym typeface="Roboto"/>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20"/>
          <p:cNvSpPr txBox="1"/>
          <p:nvPr>
            <p:ph idx="4294967295" type="title"/>
          </p:nvPr>
        </p:nvSpPr>
        <p:spPr>
          <a:xfrm>
            <a:off x="90700" y="91200"/>
            <a:ext cx="8520600" cy="73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latin typeface="Caveat"/>
                <a:ea typeface="Caveat"/>
                <a:cs typeface="Caveat"/>
                <a:sym typeface="Caveat"/>
              </a:rPr>
              <a:t>Ensemble Models:</a:t>
            </a:r>
            <a:endParaRPr b="1">
              <a:latin typeface="Caveat"/>
              <a:ea typeface="Caveat"/>
              <a:cs typeface="Caveat"/>
              <a:sym typeface="Caveat"/>
            </a:endParaRPr>
          </a:p>
        </p:txBody>
      </p:sp>
      <p:cxnSp>
        <p:nvCxnSpPr>
          <p:cNvPr id="167" name="Google Shape;167;p20"/>
          <p:cNvCxnSpPr/>
          <p:nvPr/>
        </p:nvCxnSpPr>
        <p:spPr>
          <a:xfrm>
            <a:off x="418675" y="1811883"/>
            <a:ext cx="270900" cy="0"/>
          </a:xfrm>
          <a:prstGeom prst="straightConnector1">
            <a:avLst/>
          </a:prstGeom>
          <a:noFill/>
          <a:ln cap="flat" cmpd="sng" w="9525">
            <a:solidFill>
              <a:schemeClr val="lt2"/>
            </a:solidFill>
            <a:prstDash val="solid"/>
            <a:round/>
            <a:headEnd len="sm" w="sm" type="none"/>
            <a:tailEnd len="sm" w="sm" type="none"/>
          </a:ln>
        </p:spPr>
      </p:cxnSp>
      <p:sp>
        <p:nvSpPr>
          <p:cNvPr id="168" name="Google Shape;168;p20"/>
          <p:cNvSpPr txBox="1"/>
          <p:nvPr>
            <p:ph idx="4294967295" type="body"/>
          </p:nvPr>
        </p:nvSpPr>
        <p:spPr>
          <a:xfrm>
            <a:off x="274575" y="714205"/>
            <a:ext cx="3853200" cy="2753100"/>
          </a:xfrm>
          <a:prstGeom prst="rect">
            <a:avLst/>
          </a:prstGeom>
        </p:spPr>
        <p:txBody>
          <a:bodyPr anchorCtr="0" anchor="t" bIns="91425" lIns="91425" spcFirstLastPara="1" rIns="91425" wrap="square" tIns="91425">
            <a:normAutofit/>
          </a:bodyPr>
          <a:lstStyle/>
          <a:p>
            <a:pPr indent="0" lvl="0" marL="0" rtl="0" algn="l">
              <a:spcBef>
                <a:spcPts val="700"/>
              </a:spcBef>
              <a:spcAft>
                <a:spcPts val="0"/>
              </a:spcAft>
              <a:buClr>
                <a:schemeClr val="dk2"/>
              </a:buClr>
              <a:buSzPts val="1100"/>
              <a:buFont typeface="Arial"/>
              <a:buNone/>
            </a:pPr>
            <a:r>
              <a:rPr lang="en" sz="1300">
                <a:latin typeface="Comic Sans MS"/>
                <a:ea typeface="Comic Sans MS"/>
                <a:cs typeface="Comic Sans MS"/>
                <a:sym typeface="Comic Sans MS"/>
              </a:rPr>
              <a:t>Ensemble model 1: Bagging Classifier</a:t>
            </a:r>
            <a:endParaRPr sz="1300">
              <a:latin typeface="Comic Sans MS"/>
              <a:ea typeface="Comic Sans MS"/>
              <a:cs typeface="Comic Sans MS"/>
              <a:sym typeface="Comic Sans MS"/>
            </a:endParaRPr>
          </a:p>
          <a:p>
            <a:pPr indent="0" lvl="0" marL="0" rtl="0" algn="l">
              <a:spcBef>
                <a:spcPts val="700"/>
              </a:spcBef>
              <a:spcAft>
                <a:spcPts val="0"/>
              </a:spcAft>
              <a:buClr>
                <a:schemeClr val="dk2"/>
              </a:buClr>
              <a:buSzPts val="1100"/>
              <a:buFont typeface="Arial"/>
              <a:buNone/>
            </a:pPr>
            <a:r>
              <a:rPr lang="en" sz="1300">
                <a:latin typeface="Comic Sans MS"/>
                <a:ea typeface="Comic Sans MS"/>
                <a:cs typeface="Comic Sans MS"/>
                <a:sym typeface="Comic Sans MS"/>
              </a:rPr>
              <a:t>Ensemble model 2: Random Forest Classifier</a:t>
            </a:r>
            <a:endParaRPr sz="1300">
              <a:latin typeface="Comic Sans MS"/>
              <a:ea typeface="Comic Sans MS"/>
              <a:cs typeface="Comic Sans MS"/>
              <a:sym typeface="Comic Sans MS"/>
            </a:endParaRPr>
          </a:p>
          <a:p>
            <a:pPr indent="0" lvl="0" marL="0" rtl="0" algn="l">
              <a:spcBef>
                <a:spcPts val="700"/>
              </a:spcBef>
              <a:spcAft>
                <a:spcPts val="0"/>
              </a:spcAft>
              <a:buClr>
                <a:schemeClr val="dk2"/>
              </a:buClr>
              <a:buSzPts val="1100"/>
              <a:buFont typeface="Arial"/>
              <a:buNone/>
            </a:pPr>
            <a:r>
              <a:rPr lang="en" sz="1300">
                <a:latin typeface="Comic Sans MS"/>
                <a:ea typeface="Comic Sans MS"/>
                <a:cs typeface="Comic Sans MS"/>
                <a:sym typeface="Comic Sans MS"/>
              </a:rPr>
              <a:t>Ensemble model 3: Gradient Boosted Trees</a:t>
            </a:r>
            <a:endParaRPr sz="1300">
              <a:latin typeface="Comic Sans MS"/>
              <a:ea typeface="Comic Sans MS"/>
              <a:cs typeface="Comic Sans MS"/>
              <a:sym typeface="Comic Sans MS"/>
            </a:endParaRPr>
          </a:p>
          <a:p>
            <a:pPr indent="0" lvl="0" marL="0" rtl="0" algn="l">
              <a:spcBef>
                <a:spcPts val="700"/>
              </a:spcBef>
              <a:spcAft>
                <a:spcPts val="1200"/>
              </a:spcAft>
              <a:buNone/>
            </a:pPr>
            <a:r>
              <a:t/>
            </a:r>
            <a:endParaRPr sz="1100">
              <a:latin typeface="Comic Sans MS"/>
              <a:ea typeface="Comic Sans MS"/>
              <a:cs typeface="Comic Sans MS"/>
              <a:sym typeface="Comic Sans MS"/>
            </a:endParaRPr>
          </a:p>
        </p:txBody>
      </p:sp>
      <p:sp>
        <p:nvSpPr>
          <p:cNvPr id="169" name="Google Shape;169;p20"/>
          <p:cNvSpPr txBox="1"/>
          <p:nvPr>
            <p:ph idx="4294967295" type="body"/>
          </p:nvPr>
        </p:nvSpPr>
        <p:spPr>
          <a:xfrm>
            <a:off x="5283625" y="3758625"/>
            <a:ext cx="2863500" cy="1166400"/>
          </a:xfrm>
          <a:prstGeom prst="rect">
            <a:avLst/>
          </a:prstGeom>
        </p:spPr>
        <p:txBody>
          <a:bodyPr anchorCtr="0" anchor="t" bIns="91425" lIns="91425" spcFirstLastPara="1" rIns="91425" wrap="square" tIns="91425">
            <a:noAutofit/>
          </a:bodyPr>
          <a:lstStyle/>
          <a:p>
            <a:pPr indent="0" lvl="0" marL="0" rtl="0" algn="l">
              <a:lnSpc>
                <a:spcPct val="80000"/>
              </a:lnSpc>
              <a:spcBef>
                <a:spcPts val="0"/>
              </a:spcBef>
              <a:spcAft>
                <a:spcPts val="0"/>
              </a:spcAft>
              <a:buSzPts val="605"/>
              <a:buNone/>
            </a:pPr>
            <a:r>
              <a:rPr b="1" lang="en" sz="1390">
                <a:solidFill>
                  <a:schemeClr val="accent5"/>
                </a:solidFill>
                <a:latin typeface="Caveat"/>
                <a:ea typeface="Caveat"/>
                <a:cs typeface="Caveat"/>
                <a:sym typeface="Caveat"/>
              </a:rPr>
              <a:t>Comparison between </a:t>
            </a:r>
            <a:endParaRPr b="1" sz="1390">
              <a:solidFill>
                <a:schemeClr val="accent5"/>
              </a:solidFill>
              <a:latin typeface="Caveat"/>
              <a:ea typeface="Caveat"/>
              <a:cs typeface="Caveat"/>
              <a:sym typeface="Caveat"/>
            </a:endParaRPr>
          </a:p>
          <a:p>
            <a:pPr indent="0" lvl="0" marL="0" rtl="0" algn="l">
              <a:lnSpc>
                <a:spcPct val="80000"/>
              </a:lnSpc>
              <a:spcBef>
                <a:spcPts val="1200"/>
              </a:spcBef>
              <a:spcAft>
                <a:spcPts val="0"/>
              </a:spcAft>
              <a:buSzPts val="605"/>
              <a:buNone/>
            </a:pPr>
            <a:r>
              <a:rPr b="1" lang="en" sz="1390">
                <a:solidFill>
                  <a:schemeClr val="accent5"/>
                </a:solidFill>
                <a:latin typeface="Caveat"/>
                <a:ea typeface="Caveat"/>
                <a:cs typeface="Caveat"/>
                <a:sym typeface="Caveat"/>
              </a:rPr>
              <a:t>Ensemble &amp; Base Models:</a:t>
            </a:r>
            <a:endParaRPr b="1" sz="1390">
              <a:solidFill>
                <a:schemeClr val="accent5"/>
              </a:solidFill>
              <a:latin typeface="Caveat"/>
              <a:ea typeface="Caveat"/>
              <a:cs typeface="Caveat"/>
              <a:sym typeface="Caveat"/>
            </a:endParaRPr>
          </a:p>
          <a:p>
            <a:pPr indent="0" lvl="0" marL="0" rtl="0" algn="l">
              <a:lnSpc>
                <a:spcPct val="80000"/>
              </a:lnSpc>
              <a:spcBef>
                <a:spcPts val="1200"/>
              </a:spcBef>
              <a:spcAft>
                <a:spcPts val="0"/>
              </a:spcAft>
              <a:buSzPts val="605"/>
              <a:buNone/>
            </a:pPr>
            <a:r>
              <a:rPr b="1" lang="en" sz="1390">
                <a:solidFill>
                  <a:schemeClr val="accent5"/>
                </a:solidFill>
                <a:latin typeface="Caveat"/>
                <a:ea typeface="Caveat"/>
                <a:cs typeface="Caveat"/>
                <a:sym typeface="Caveat"/>
              </a:rPr>
              <a:t>Gradient Boosted Trees Performed </a:t>
            </a:r>
            <a:endParaRPr b="1" sz="1390">
              <a:solidFill>
                <a:schemeClr val="accent5"/>
              </a:solidFill>
              <a:latin typeface="Caveat"/>
              <a:ea typeface="Caveat"/>
              <a:cs typeface="Caveat"/>
              <a:sym typeface="Caveat"/>
            </a:endParaRPr>
          </a:p>
          <a:p>
            <a:pPr indent="0" lvl="0" marL="0" rtl="0" algn="l">
              <a:lnSpc>
                <a:spcPct val="80000"/>
              </a:lnSpc>
              <a:spcBef>
                <a:spcPts val="1200"/>
              </a:spcBef>
              <a:spcAft>
                <a:spcPts val="1200"/>
              </a:spcAft>
              <a:buSzPts val="605"/>
              <a:buNone/>
            </a:pPr>
            <a:r>
              <a:rPr b="1" lang="en" sz="1390">
                <a:solidFill>
                  <a:schemeClr val="accent5"/>
                </a:solidFill>
                <a:latin typeface="Caveat"/>
                <a:ea typeface="Caveat"/>
                <a:cs typeface="Caveat"/>
                <a:sym typeface="Caveat"/>
              </a:rPr>
              <a:t>the best here</a:t>
            </a:r>
            <a:endParaRPr b="1" sz="1390">
              <a:solidFill>
                <a:schemeClr val="accent5"/>
              </a:solidFill>
              <a:latin typeface="Caveat"/>
              <a:ea typeface="Caveat"/>
              <a:cs typeface="Caveat"/>
              <a:sym typeface="Caveat"/>
            </a:endParaRPr>
          </a:p>
        </p:txBody>
      </p:sp>
      <p:cxnSp>
        <p:nvCxnSpPr>
          <p:cNvPr id="170" name="Google Shape;170;p20"/>
          <p:cNvCxnSpPr/>
          <p:nvPr/>
        </p:nvCxnSpPr>
        <p:spPr>
          <a:xfrm>
            <a:off x="5012725" y="1811883"/>
            <a:ext cx="270900" cy="0"/>
          </a:xfrm>
          <a:prstGeom prst="straightConnector1">
            <a:avLst/>
          </a:prstGeom>
          <a:noFill/>
          <a:ln cap="flat" cmpd="sng" w="9525">
            <a:solidFill>
              <a:schemeClr val="lt2"/>
            </a:solidFill>
            <a:prstDash val="solid"/>
            <a:round/>
            <a:headEnd len="sm" w="sm" type="none"/>
            <a:tailEnd len="sm" w="sm" type="none"/>
          </a:ln>
        </p:spPr>
      </p:cxnSp>
      <p:sp>
        <p:nvSpPr>
          <p:cNvPr id="171" name="Google Shape;171;p20"/>
          <p:cNvSpPr txBox="1"/>
          <p:nvPr>
            <p:ph idx="4294967295" type="body"/>
          </p:nvPr>
        </p:nvSpPr>
        <p:spPr>
          <a:xfrm>
            <a:off x="274575" y="1952530"/>
            <a:ext cx="3853200" cy="2753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400"/>
              <a:t>Notes:</a:t>
            </a:r>
            <a:endParaRPr sz="1400"/>
          </a:p>
        </p:txBody>
      </p:sp>
      <p:pic>
        <p:nvPicPr>
          <p:cNvPr id="172" name="Google Shape;172;p20"/>
          <p:cNvPicPr preferRelativeResize="0"/>
          <p:nvPr/>
        </p:nvPicPr>
        <p:blipFill>
          <a:blip r:embed="rId3">
            <a:alphaModFix/>
          </a:blip>
          <a:stretch>
            <a:fillRect/>
          </a:stretch>
        </p:blipFill>
        <p:spPr>
          <a:xfrm>
            <a:off x="4471550" y="405075"/>
            <a:ext cx="4419599" cy="3185090"/>
          </a:xfrm>
          <a:prstGeom prst="rect">
            <a:avLst/>
          </a:prstGeom>
          <a:noFill/>
          <a:ln>
            <a:noFill/>
          </a:ln>
        </p:spPr>
      </p:pic>
      <p:pic>
        <p:nvPicPr>
          <p:cNvPr id="173" name="Google Shape;173;p20"/>
          <p:cNvPicPr preferRelativeResize="0"/>
          <p:nvPr/>
        </p:nvPicPr>
        <p:blipFill>
          <a:blip r:embed="rId4">
            <a:alphaModFix/>
          </a:blip>
          <a:stretch>
            <a:fillRect/>
          </a:stretch>
        </p:blipFill>
        <p:spPr>
          <a:xfrm>
            <a:off x="274575" y="1706875"/>
            <a:ext cx="4145625" cy="3295975"/>
          </a:xfrm>
          <a:prstGeom prst="rect">
            <a:avLst/>
          </a:prstGeom>
          <a:noFill/>
          <a:ln>
            <a:noFill/>
          </a:ln>
        </p:spPr>
      </p:pic>
      <p:pic>
        <p:nvPicPr>
          <p:cNvPr id="174" name="Google Shape;174;p20"/>
          <p:cNvPicPr preferRelativeResize="0"/>
          <p:nvPr/>
        </p:nvPicPr>
        <p:blipFill>
          <a:blip r:embed="rId5">
            <a:alphaModFix amt="63000"/>
          </a:blip>
          <a:stretch>
            <a:fillRect/>
          </a:stretch>
        </p:blipFill>
        <p:spPr>
          <a:xfrm>
            <a:off x="7841900" y="3590175"/>
            <a:ext cx="1160800" cy="14126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21"/>
          <p:cNvSpPr txBox="1"/>
          <p:nvPr>
            <p:ph idx="4294967295" type="title"/>
          </p:nvPr>
        </p:nvSpPr>
        <p:spPr>
          <a:xfrm>
            <a:off x="171050" y="111325"/>
            <a:ext cx="8520600" cy="73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latin typeface="Caveat"/>
                <a:ea typeface="Caveat"/>
                <a:cs typeface="Caveat"/>
                <a:sym typeface="Caveat"/>
              </a:rPr>
              <a:t>Model Interpretation:</a:t>
            </a:r>
            <a:endParaRPr b="1">
              <a:latin typeface="Caveat"/>
              <a:ea typeface="Caveat"/>
              <a:cs typeface="Caveat"/>
              <a:sym typeface="Caveat"/>
            </a:endParaRPr>
          </a:p>
        </p:txBody>
      </p:sp>
      <p:sp>
        <p:nvSpPr>
          <p:cNvPr id="180" name="Google Shape;180;p21"/>
          <p:cNvSpPr txBox="1"/>
          <p:nvPr>
            <p:ph idx="4294967295" type="body"/>
          </p:nvPr>
        </p:nvSpPr>
        <p:spPr>
          <a:xfrm>
            <a:off x="5083225" y="210025"/>
            <a:ext cx="3827400" cy="4672200"/>
          </a:xfrm>
          <a:prstGeom prst="rect">
            <a:avLst/>
          </a:prstGeom>
        </p:spPr>
        <p:txBody>
          <a:bodyPr anchorCtr="0" anchor="t" bIns="91425" lIns="91425" spcFirstLastPara="1" rIns="91425" wrap="square" tIns="91425">
            <a:normAutofit fontScale="55000" lnSpcReduction="10000"/>
          </a:bodyPr>
          <a:lstStyle/>
          <a:p>
            <a:pPr indent="-312420" lvl="0" marL="457200" rtl="0" algn="l">
              <a:spcBef>
                <a:spcPts val="0"/>
              </a:spcBef>
              <a:spcAft>
                <a:spcPts val="0"/>
              </a:spcAft>
              <a:buClr>
                <a:schemeClr val="accent5"/>
              </a:buClr>
              <a:buSzPct val="100000"/>
              <a:buFont typeface="Comic Sans MS"/>
              <a:buAutoNum type="arabicPeriod"/>
            </a:pPr>
            <a:r>
              <a:rPr lang="en" sz="2400">
                <a:solidFill>
                  <a:schemeClr val="accent5"/>
                </a:solidFill>
                <a:latin typeface="Comic Sans MS"/>
                <a:ea typeface="Comic Sans MS"/>
                <a:cs typeface="Comic Sans MS"/>
                <a:sym typeface="Comic Sans MS"/>
              </a:rPr>
              <a:t>As per the observations of the permutation Feature </a:t>
            </a:r>
            <a:r>
              <a:rPr lang="en" sz="2400">
                <a:solidFill>
                  <a:schemeClr val="accent5"/>
                </a:solidFill>
                <a:latin typeface="Comic Sans MS"/>
                <a:ea typeface="Comic Sans MS"/>
                <a:cs typeface="Comic Sans MS"/>
                <a:sym typeface="Comic Sans MS"/>
              </a:rPr>
              <a:t>importance</a:t>
            </a:r>
            <a:r>
              <a:rPr lang="en" sz="2400">
                <a:solidFill>
                  <a:schemeClr val="accent5"/>
                </a:solidFill>
                <a:latin typeface="Comic Sans MS"/>
                <a:ea typeface="Comic Sans MS"/>
                <a:cs typeface="Comic Sans MS"/>
                <a:sym typeface="Comic Sans MS"/>
              </a:rPr>
              <a:t> these features are the most important on the basis of </a:t>
            </a:r>
            <a:r>
              <a:rPr lang="en" sz="2400">
                <a:solidFill>
                  <a:schemeClr val="accent5"/>
                </a:solidFill>
                <a:latin typeface="Comic Sans MS"/>
                <a:ea typeface="Comic Sans MS"/>
                <a:cs typeface="Comic Sans MS"/>
                <a:sym typeface="Comic Sans MS"/>
              </a:rPr>
              <a:t>correlation with the response variables.</a:t>
            </a:r>
            <a:endParaRPr sz="2400">
              <a:solidFill>
                <a:schemeClr val="accent5"/>
              </a:solidFill>
              <a:latin typeface="Comic Sans MS"/>
              <a:ea typeface="Comic Sans MS"/>
              <a:cs typeface="Comic Sans MS"/>
              <a:sym typeface="Comic Sans MS"/>
            </a:endParaRPr>
          </a:p>
          <a:p>
            <a:pPr indent="-312420" lvl="0" marL="457200" rtl="0" algn="l">
              <a:spcBef>
                <a:spcPts val="0"/>
              </a:spcBef>
              <a:spcAft>
                <a:spcPts val="0"/>
              </a:spcAft>
              <a:buClr>
                <a:schemeClr val="accent5"/>
              </a:buClr>
              <a:buSzPct val="100000"/>
              <a:buFont typeface="Comic Sans MS"/>
              <a:buAutoNum type="arabicPeriod"/>
            </a:pPr>
            <a:r>
              <a:rPr lang="en" sz="2400">
                <a:solidFill>
                  <a:schemeClr val="accent5"/>
                </a:solidFill>
                <a:latin typeface="Comic Sans MS"/>
                <a:ea typeface="Comic Sans MS"/>
                <a:cs typeface="Comic Sans MS"/>
                <a:sym typeface="Comic Sans MS"/>
              </a:rPr>
              <a:t>The</a:t>
            </a:r>
            <a:r>
              <a:rPr lang="en" sz="2400">
                <a:solidFill>
                  <a:schemeClr val="accent5"/>
                </a:solidFill>
                <a:latin typeface="Comic Sans MS"/>
                <a:ea typeface="Comic Sans MS"/>
                <a:cs typeface="Comic Sans MS"/>
                <a:sym typeface="Comic Sans MS"/>
              </a:rPr>
              <a:t> </a:t>
            </a:r>
            <a:r>
              <a:rPr lang="en" sz="2400">
                <a:solidFill>
                  <a:schemeClr val="accent5"/>
                </a:solidFill>
                <a:latin typeface="Comic Sans MS"/>
                <a:ea typeface="Comic Sans MS"/>
                <a:cs typeface="Comic Sans MS"/>
                <a:sym typeface="Comic Sans MS"/>
              </a:rPr>
              <a:t>identified features play role in the customer satisfaction. Hence our Data Scientist Tom can suggest Mr. Droopy to be extra </a:t>
            </a:r>
            <a:r>
              <a:rPr lang="en" sz="2400">
                <a:solidFill>
                  <a:schemeClr val="accent5"/>
                </a:solidFill>
                <a:latin typeface="Comic Sans MS"/>
                <a:ea typeface="Comic Sans MS"/>
                <a:cs typeface="Comic Sans MS"/>
                <a:sym typeface="Comic Sans MS"/>
              </a:rPr>
              <a:t>careful</a:t>
            </a:r>
            <a:r>
              <a:rPr lang="en" sz="2400">
                <a:solidFill>
                  <a:schemeClr val="accent5"/>
                </a:solidFill>
                <a:latin typeface="Comic Sans MS"/>
                <a:ea typeface="Comic Sans MS"/>
                <a:cs typeface="Comic Sans MS"/>
                <a:sym typeface="Comic Sans MS"/>
              </a:rPr>
              <a:t> with the most important features in terms of his bank’s service.</a:t>
            </a:r>
            <a:endParaRPr sz="2400">
              <a:solidFill>
                <a:schemeClr val="accent5"/>
              </a:solidFill>
              <a:latin typeface="Comic Sans MS"/>
              <a:ea typeface="Comic Sans MS"/>
              <a:cs typeface="Comic Sans MS"/>
              <a:sym typeface="Comic Sans MS"/>
            </a:endParaRPr>
          </a:p>
          <a:p>
            <a:pPr indent="-312420" lvl="0" marL="457200" rtl="0" algn="l">
              <a:spcBef>
                <a:spcPts val="0"/>
              </a:spcBef>
              <a:spcAft>
                <a:spcPts val="0"/>
              </a:spcAft>
              <a:buClr>
                <a:schemeClr val="accent5"/>
              </a:buClr>
              <a:buSzPct val="100000"/>
              <a:buFont typeface="Comic Sans MS"/>
              <a:buAutoNum type="arabicPeriod"/>
            </a:pPr>
            <a:r>
              <a:rPr lang="en" sz="2400">
                <a:solidFill>
                  <a:schemeClr val="accent5"/>
                </a:solidFill>
                <a:latin typeface="Comic Sans MS"/>
                <a:ea typeface="Comic Sans MS"/>
                <a:cs typeface="Comic Sans MS"/>
                <a:sym typeface="Comic Sans MS"/>
              </a:rPr>
              <a:t>The model is able to predict with a precision of 85% in case of minority class i.e </a:t>
            </a:r>
            <a:r>
              <a:rPr lang="en" sz="2400">
                <a:solidFill>
                  <a:schemeClr val="accent5"/>
                </a:solidFill>
                <a:latin typeface="Comic Sans MS"/>
                <a:ea typeface="Comic Sans MS"/>
                <a:cs typeface="Comic Sans MS"/>
                <a:sym typeface="Comic Sans MS"/>
              </a:rPr>
              <a:t>when</a:t>
            </a:r>
            <a:r>
              <a:rPr lang="en" sz="2400">
                <a:solidFill>
                  <a:schemeClr val="accent5"/>
                </a:solidFill>
                <a:latin typeface="Comic Sans MS"/>
                <a:ea typeface="Comic Sans MS"/>
                <a:cs typeface="Comic Sans MS"/>
                <a:sym typeface="Comic Sans MS"/>
              </a:rPr>
              <a:t> a customer is dissatisfied which is the most important result that banks customer relations team has to </a:t>
            </a:r>
            <a:r>
              <a:rPr lang="en" sz="2400">
                <a:solidFill>
                  <a:schemeClr val="accent5"/>
                </a:solidFill>
                <a:latin typeface="Comic Sans MS"/>
                <a:ea typeface="Comic Sans MS"/>
                <a:cs typeface="Comic Sans MS"/>
                <a:sym typeface="Comic Sans MS"/>
              </a:rPr>
              <a:t>focus</a:t>
            </a:r>
            <a:r>
              <a:rPr lang="en" sz="2400">
                <a:solidFill>
                  <a:schemeClr val="accent5"/>
                </a:solidFill>
                <a:latin typeface="Comic Sans MS"/>
                <a:ea typeface="Comic Sans MS"/>
                <a:cs typeface="Comic Sans MS"/>
                <a:sym typeface="Comic Sans MS"/>
              </a:rPr>
              <a:t> on.</a:t>
            </a:r>
            <a:endParaRPr sz="2400">
              <a:solidFill>
                <a:schemeClr val="accent5"/>
              </a:solidFill>
              <a:latin typeface="Comic Sans MS"/>
              <a:ea typeface="Comic Sans MS"/>
              <a:cs typeface="Comic Sans MS"/>
              <a:sym typeface="Comic Sans MS"/>
            </a:endParaRPr>
          </a:p>
          <a:p>
            <a:pPr indent="-312420" lvl="0" marL="457200" rtl="0" algn="l">
              <a:spcBef>
                <a:spcPts val="0"/>
              </a:spcBef>
              <a:spcAft>
                <a:spcPts val="0"/>
              </a:spcAft>
              <a:buClr>
                <a:schemeClr val="accent5"/>
              </a:buClr>
              <a:buSzPct val="100000"/>
              <a:buFont typeface="Comic Sans MS"/>
              <a:buAutoNum type="arabicPeriod"/>
            </a:pPr>
            <a:r>
              <a:rPr lang="en" sz="2400">
                <a:solidFill>
                  <a:schemeClr val="accent5"/>
                </a:solidFill>
                <a:latin typeface="Comic Sans MS"/>
                <a:ea typeface="Comic Sans MS"/>
                <a:cs typeface="Comic Sans MS"/>
                <a:sym typeface="Comic Sans MS"/>
              </a:rPr>
              <a:t>The balanced accuracy (of 87%) indicates that there will be very little misallocation of resources on customers wrongly classified as dissatisfied.</a:t>
            </a:r>
            <a:endParaRPr sz="2400">
              <a:solidFill>
                <a:schemeClr val="accent5"/>
              </a:solidFill>
              <a:latin typeface="Comic Sans MS"/>
              <a:ea typeface="Comic Sans MS"/>
              <a:cs typeface="Comic Sans MS"/>
              <a:sym typeface="Comic Sans MS"/>
            </a:endParaRPr>
          </a:p>
        </p:txBody>
      </p:sp>
      <p:cxnSp>
        <p:nvCxnSpPr>
          <p:cNvPr id="181" name="Google Shape;181;p21"/>
          <p:cNvCxnSpPr/>
          <p:nvPr/>
        </p:nvCxnSpPr>
        <p:spPr>
          <a:xfrm>
            <a:off x="418675" y="1811883"/>
            <a:ext cx="270900" cy="0"/>
          </a:xfrm>
          <a:prstGeom prst="straightConnector1">
            <a:avLst/>
          </a:prstGeom>
          <a:noFill/>
          <a:ln cap="flat" cmpd="sng" w="9525">
            <a:solidFill>
              <a:schemeClr val="lt2"/>
            </a:solidFill>
            <a:prstDash val="solid"/>
            <a:round/>
            <a:headEnd len="sm" w="sm" type="none"/>
            <a:tailEnd len="sm" w="sm" type="none"/>
          </a:ln>
        </p:spPr>
      </p:cxnSp>
      <p:cxnSp>
        <p:nvCxnSpPr>
          <p:cNvPr id="182" name="Google Shape;182;p21"/>
          <p:cNvCxnSpPr/>
          <p:nvPr/>
        </p:nvCxnSpPr>
        <p:spPr>
          <a:xfrm>
            <a:off x="5012725" y="1811883"/>
            <a:ext cx="270900" cy="0"/>
          </a:xfrm>
          <a:prstGeom prst="straightConnector1">
            <a:avLst/>
          </a:prstGeom>
          <a:noFill/>
          <a:ln cap="flat" cmpd="sng" w="9525">
            <a:solidFill>
              <a:schemeClr val="lt2"/>
            </a:solidFill>
            <a:prstDash val="solid"/>
            <a:round/>
            <a:headEnd len="sm" w="sm" type="none"/>
            <a:tailEnd len="sm" w="sm" type="none"/>
          </a:ln>
        </p:spPr>
      </p:cxnSp>
      <p:pic>
        <p:nvPicPr>
          <p:cNvPr id="183" name="Google Shape;183;p21"/>
          <p:cNvPicPr preferRelativeResize="0"/>
          <p:nvPr/>
        </p:nvPicPr>
        <p:blipFill>
          <a:blip r:embed="rId3">
            <a:alphaModFix/>
          </a:blip>
          <a:stretch>
            <a:fillRect/>
          </a:stretch>
        </p:blipFill>
        <p:spPr>
          <a:xfrm>
            <a:off x="171050" y="764475"/>
            <a:ext cx="4724825" cy="4201924"/>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Pop">
  <a:themeElements>
    <a:clrScheme name="Pop">
      <a:dk1>
        <a:srgbClr val="F8E71C"/>
      </a:dk1>
      <a:lt1>
        <a:srgbClr val="FFFFFF"/>
      </a:lt1>
      <a:dk2>
        <a:srgbClr val="000000"/>
      </a:dk2>
      <a:lt2>
        <a:srgbClr val="D9D9D9"/>
      </a:lt2>
      <a:accent1>
        <a:srgbClr val="666666"/>
      </a:accent1>
      <a:accent2>
        <a:srgbClr val="483165"/>
      </a:accent2>
      <a:accent3>
        <a:srgbClr val="EB1E95"/>
      </a:accent3>
      <a:accent4>
        <a:srgbClr val="01AFD1"/>
      </a:accent4>
      <a:accent5>
        <a:srgbClr val="0F9D58"/>
      </a:accent5>
      <a:accent6>
        <a:srgbClr val="9C27B0"/>
      </a:accent6>
      <a:hlink>
        <a:srgbClr val="0F9D58"/>
      </a:hlink>
      <a:folHlink>
        <a:srgbClr val="0F9D5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